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03" r:id="rId3"/>
    <p:sldId id="306" r:id="rId4"/>
    <p:sldId id="307" r:id="rId5"/>
    <p:sldId id="308" r:id="rId6"/>
    <p:sldId id="309" r:id="rId7"/>
    <p:sldId id="310" r:id="rId8"/>
    <p:sldId id="312" r:id="rId9"/>
    <p:sldId id="313" r:id="rId10"/>
    <p:sldId id="314" r:id="rId11"/>
    <p:sldId id="315" r:id="rId12"/>
    <p:sldId id="316" r:id="rId13"/>
    <p:sldId id="259" r:id="rId14"/>
    <p:sldId id="257" r:id="rId15"/>
    <p:sldId id="265" r:id="rId16"/>
    <p:sldId id="260" r:id="rId17"/>
    <p:sldId id="304" r:id="rId18"/>
    <p:sldId id="271" r:id="rId19"/>
    <p:sldId id="325" r:id="rId20"/>
    <p:sldId id="284" r:id="rId21"/>
    <p:sldId id="283" r:id="rId22"/>
    <p:sldId id="289" r:id="rId23"/>
    <p:sldId id="288" r:id="rId24"/>
    <p:sldId id="317" r:id="rId25"/>
    <p:sldId id="301" r:id="rId26"/>
    <p:sldId id="295" r:id="rId27"/>
    <p:sldId id="291" r:id="rId28"/>
    <p:sldId id="296" r:id="rId29"/>
    <p:sldId id="297" r:id="rId30"/>
    <p:sldId id="299" r:id="rId31"/>
    <p:sldId id="300" r:id="rId32"/>
    <p:sldId id="318" r:id="rId33"/>
    <p:sldId id="319" r:id="rId34"/>
    <p:sldId id="320" r:id="rId35"/>
    <p:sldId id="321" r:id="rId36"/>
    <p:sldId id="322" r:id="rId37"/>
    <p:sldId id="323" r:id="rId38"/>
    <p:sldId id="324" r:id="rId39"/>
    <p:sldId id="27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1" autoAdjust="0"/>
    <p:restoredTop sz="94660"/>
  </p:normalViewPr>
  <p:slideViewPr>
    <p:cSldViewPr snapToGrid="0">
      <p:cViewPr>
        <p:scale>
          <a:sx n="75" d="100"/>
          <a:sy n="75" d="100"/>
        </p:scale>
        <p:origin x="-36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40794B-13F3-482F-93A2-62FC5983D3EA}" type="datetimeFigureOut">
              <a:rPr lang="en-US" smtClean="0"/>
              <a:t>30-Jan-23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583BFF-B2BB-4B8C-A4F0-CBD05E08B1C5}" type="slidenum">
              <a:rPr lang="en-US" smtClean="0"/>
              <a:t>‹#›</a:t>
            </a:fld>
            <a:endParaRPr lang="en-US" dirty="0"/>
          </a:p>
        </p:txBody>
      </p:sp>
    </p:spTree>
    <p:extLst>
      <p:ext uri="{BB962C8B-B14F-4D97-AF65-F5344CB8AC3E}">
        <p14:creationId xmlns:p14="http://schemas.microsoft.com/office/powerpoint/2010/main" val="2567077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949652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3770576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2335807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3035591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583665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3886545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37994706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3644977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11027641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1341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907217-BD41-4162-98BA-5A2CF3FFD6E3}" type="datetimeFigureOut">
              <a:rPr lang="en-GB" smtClean="0"/>
              <a:t>30/01/2023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73FAC911-90FB-476A-9658-0DC0161D8E37}" type="slidenum">
              <a:rPr lang="en-GB" smtClean="0"/>
              <a:t>‹#›</a:t>
            </a:fld>
            <a:endParaRPr lang="en-GB" dirty="0"/>
          </a:p>
        </p:txBody>
      </p:sp>
    </p:spTree>
    <p:extLst>
      <p:ext uri="{BB962C8B-B14F-4D97-AF65-F5344CB8AC3E}">
        <p14:creationId xmlns:p14="http://schemas.microsoft.com/office/powerpoint/2010/main" val="1388305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907217-BD41-4162-98BA-5A2CF3FFD6E3}" type="datetimeFigureOut">
              <a:rPr lang="en-GB" smtClean="0"/>
              <a:t>30/01/2023</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FAC911-90FB-476A-9658-0DC0161D8E37}" type="slidenum">
              <a:rPr lang="en-GB" smtClean="0"/>
              <a:t>‹#›</a:t>
            </a:fld>
            <a:endParaRPr lang="en-GB" dirty="0"/>
          </a:p>
        </p:txBody>
      </p:sp>
    </p:spTree>
    <p:extLst>
      <p:ext uri="{BB962C8B-B14F-4D97-AF65-F5344CB8AC3E}">
        <p14:creationId xmlns:p14="http://schemas.microsoft.com/office/powerpoint/2010/main" val="2733438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71.jpeg"/><Relationship Id="rId2" Type="http://schemas.openxmlformats.org/officeDocument/2006/relationships/image" Target="../media/image66.jpeg"/><Relationship Id="rId1" Type="http://schemas.openxmlformats.org/officeDocument/2006/relationships/slideLayout" Target="../slideLayouts/slideLayout2.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2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4.jpeg"/></Relationships>
</file>

<file path=ppt/slides/_rels/slide2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78.jpg"/></Relationships>
</file>

<file path=ppt/slides/_rels/slide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g"/><Relationship Id="rId5" Type="http://schemas.openxmlformats.org/officeDocument/2006/relationships/image" Target="../media/image83.jpg"/><Relationship Id="rId4" Type="http://schemas.openxmlformats.org/officeDocument/2006/relationships/image" Target="../media/image82.jpg"/></Relationships>
</file>

<file path=ppt/slides/_rels/slide2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3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14.png"/></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453623"/>
            <a:ext cx="9144000" cy="2387600"/>
          </a:xfrm>
        </p:spPr>
        <p:txBody>
          <a:bodyPr>
            <a:normAutofit/>
          </a:bodyPr>
          <a:lstStyle/>
          <a:p>
            <a:pPr algn="l"/>
            <a:r>
              <a:rPr lang="en-US" b="1" dirty="0" smtClean="0"/>
              <a:t>Charity Foundation</a:t>
            </a:r>
            <a:br>
              <a:rPr lang="en-US" b="1" dirty="0" smtClean="0"/>
            </a:br>
            <a:r>
              <a:rPr lang="en-US" sz="3200" b="1" dirty="0" smtClean="0"/>
              <a:t>(for CSE 402 at 29-01-2023)</a:t>
            </a:r>
            <a:endParaRPr lang="en-GB" dirty="0"/>
          </a:p>
        </p:txBody>
      </p:sp>
      <p:sp>
        <p:nvSpPr>
          <p:cNvPr id="3" name="Subtitle 2"/>
          <p:cNvSpPr>
            <a:spLocks noGrp="1"/>
          </p:cNvSpPr>
          <p:nvPr>
            <p:ph type="subTitle" idx="1"/>
          </p:nvPr>
        </p:nvSpPr>
        <p:spPr>
          <a:xfrm>
            <a:off x="1524000" y="3602037"/>
            <a:ext cx="9144000" cy="2170965"/>
          </a:xfrm>
        </p:spPr>
        <p:txBody>
          <a:bodyPr>
            <a:normAutofit/>
          </a:bodyPr>
          <a:lstStyle/>
          <a:p>
            <a:pPr algn="r"/>
            <a:r>
              <a:rPr lang="en-GB" dirty="0" smtClean="0"/>
              <a:t>Moriom Akter Chowdhury(180103020028)</a:t>
            </a:r>
            <a:endParaRPr lang="en-US" dirty="0" smtClean="0"/>
          </a:p>
          <a:p>
            <a:pPr algn="r"/>
            <a:r>
              <a:rPr lang="en-US" dirty="0" smtClean="0"/>
              <a:t>Humayra Shirin Mony(190103020008)</a:t>
            </a:r>
          </a:p>
          <a:p>
            <a:pPr algn="r"/>
            <a:r>
              <a:rPr lang="en-US" dirty="0" smtClean="0"/>
              <a:t>Nusrat Jahan Amy (190103020064)</a:t>
            </a:r>
          </a:p>
          <a:p>
            <a:pPr algn="r"/>
            <a:r>
              <a:rPr lang="en-US" dirty="0" smtClean="0"/>
              <a:t>(Supervisor: Al Mehdi </a:t>
            </a:r>
            <a:r>
              <a:rPr lang="en-US" dirty="0" err="1" smtClean="0"/>
              <a:t>Saadat</a:t>
            </a:r>
            <a:r>
              <a:rPr lang="en-US" dirty="0" smtClean="0"/>
              <a:t> Chowdhury) </a:t>
            </a:r>
          </a:p>
        </p:txBody>
      </p:sp>
    </p:spTree>
    <p:extLst>
      <p:ext uri="{BB962C8B-B14F-4D97-AF65-F5344CB8AC3E}">
        <p14:creationId xmlns:p14="http://schemas.microsoft.com/office/powerpoint/2010/main" val="4160998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7894"/>
          </a:xfrm>
        </p:spPr>
        <p:txBody>
          <a:bodyPr>
            <a:normAutofit/>
          </a:bodyPr>
          <a:lstStyle/>
          <a:p>
            <a:r>
              <a:rPr lang="en-GB" sz="4000" dirty="0"/>
              <a:t>Medicine donation service</a:t>
            </a:r>
            <a:br>
              <a:rPr lang="en-GB" sz="4000" dirty="0"/>
            </a:br>
            <a:r>
              <a:rPr lang="en-US" sz="2000" dirty="0" smtClean="0">
                <a:latin typeface="+mn-lt"/>
              </a:rPr>
              <a:t>User </a:t>
            </a:r>
            <a:r>
              <a:rPr lang="en-US" sz="2000" dirty="0">
                <a:latin typeface="+mn-lt"/>
              </a:rPr>
              <a:t>can visit medicines donate page for donate medicines.</a:t>
            </a:r>
            <a:endParaRPr lang="en-GB" sz="2000" dirty="0">
              <a:latin typeface="+mn-lt"/>
            </a:endParaRPr>
          </a:p>
        </p:txBody>
      </p:sp>
      <p:sp>
        <p:nvSpPr>
          <p:cNvPr id="3" name="Content Placeholder 2"/>
          <p:cNvSpPr>
            <a:spLocks noGrp="1"/>
          </p:cNvSpPr>
          <p:nvPr>
            <p:ph idx="1"/>
          </p:nvPr>
        </p:nvSpPr>
        <p:spPr>
          <a:xfrm>
            <a:off x="838200" y="1427967"/>
            <a:ext cx="10515600" cy="4748996"/>
          </a:xfrm>
        </p:spPr>
        <p:txBody>
          <a:bodyPr/>
          <a:lstStyle/>
          <a:p>
            <a:pPr marL="0" indent="0">
              <a:buNone/>
            </a:pPr>
            <a:r>
              <a:rPr lang="en-GB" dirty="0" smtClean="0"/>
              <a:t>  </a:t>
            </a:r>
            <a:endParaRPr lang="en-GB" dirty="0"/>
          </a:p>
        </p:txBody>
      </p:sp>
      <p:sp>
        <p:nvSpPr>
          <p:cNvPr id="6" name="TextBox 5"/>
          <p:cNvSpPr txBox="1"/>
          <p:nvPr/>
        </p:nvSpPr>
        <p:spPr>
          <a:xfrm>
            <a:off x="1065707" y="4840094"/>
            <a:ext cx="2953629" cy="369332"/>
          </a:xfrm>
          <a:prstGeom prst="rect">
            <a:avLst/>
          </a:prstGeom>
          <a:noFill/>
        </p:spPr>
        <p:txBody>
          <a:bodyPr wrap="none" rtlCol="0">
            <a:spAutoFit/>
          </a:bodyPr>
          <a:lstStyle/>
          <a:p>
            <a:r>
              <a:rPr lang="en-US" dirty="0"/>
              <a:t>Medicines donate homepage</a:t>
            </a:r>
          </a:p>
        </p:txBody>
      </p:sp>
      <p:pic>
        <p:nvPicPr>
          <p:cNvPr id="7" name="Picture 6" descr="C:\Users\Acer\Downloads\WhatsApp Image 2023-01-23 at 9.26.33 A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2322" y="2225292"/>
            <a:ext cx="3200400" cy="2286000"/>
          </a:xfrm>
          <a:prstGeom prst="rect">
            <a:avLst/>
          </a:prstGeom>
          <a:noFill/>
          <a:ln>
            <a:noFill/>
          </a:ln>
        </p:spPr>
      </p:pic>
      <p:pic>
        <p:nvPicPr>
          <p:cNvPr id="8" name="Picture 7" descr="C:\Users\Acer\Downloads\WhatsApp Image 2023-01-23 at 9.28.05 AM.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75359" y="2225292"/>
            <a:ext cx="3200400" cy="2286000"/>
          </a:xfrm>
          <a:prstGeom prst="rect">
            <a:avLst/>
          </a:prstGeom>
          <a:noFill/>
          <a:ln>
            <a:noFill/>
          </a:ln>
        </p:spPr>
      </p:pic>
      <p:sp>
        <p:nvSpPr>
          <p:cNvPr id="5" name="TextBox 4"/>
          <p:cNvSpPr txBox="1"/>
          <p:nvPr/>
        </p:nvSpPr>
        <p:spPr>
          <a:xfrm>
            <a:off x="4592451" y="4840094"/>
            <a:ext cx="3380541" cy="369332"/>
          </a:xfrm>
          <a:prstGeom prst="rect">
            <a:avLst/>
          </a:prstGeom>
          <a:noFill/>
        </p:spPr>
        <p:txBody>
          <a:bodyPr wrap="none" rtlCol="0">
            <a:spAutoFit/>
          </a:bodyPr>
          <a:lstStyle/>
          <a:p>
            <a:r>
              <a:rPr lang="en-US" dirty="0" smtClean="0"/>
              <a:t>Registration </a:t>
            </a:r>
            <a:r>
              <a:rPr lang="en-US" dirty="0"/>
              <a:t>for Medicines Donate</a:t>
            </a:r>
          </a:p>
        </p:txBody>
      </p:sp>
      <p:pic>
        <p:nvPicPr>
          <p:cNvPr id="9" name="Picture 8" descr="C:\Users\Acer\Downloads\WhatsApp Image 2023-01-23 at 9.28.08 AM.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2159" y="2225292"/>
            <a:ext cx="3200400" cy="2286000"/>
          </a:xfrm>
          <a:prstGeom prst="rect">
            <a:avLst/>
          </a:prstGeom>
          <a:noFill/>
          <a:ln>
            <a:noFill/>
          </a:ln>
        </p:spPr>
      </p:pic>
      <p:sp>
        <p:nvSpPr>
          <p:cNvPr id="10" name="TextBox 9"/>
          <p:cNvSpPr txBox="1"/>
          <p:nvPr/>
        </p:nvSpPr>
        <p:spPr>
          <a:xfrm>
            <a:off x="9002686" y="4840094"/>
            <a:ext cx="1359346" cy="369332"/>
          </a:xfrm>
          <a:prstGeom prst="rect">
            <a:avLst/>
          </a:prstGeom>
          <a:noFill/>
        </p:spPr>
        <p:txBody>
          <a:bodyPr wrap="none" rtlCol="0">
            <a:spAutoFit/>
          </a:bodyPr>
          <a:lstStyle/>
          <a:p>
            <a:r>
              <a:rPr lang="en-US" dirty="0" smtClean="0"/>
              <a:t> </a:t>
            </a:r>
            <a:r>
              <a:rPr lang="en-US" dirty="0"/>
              <a:t>Admin page</a:t>
            </a:r>
          </a:p>
        </p:txBody>
      </p:sp>
    </p:spTree>
    <p:extLst>
      <p:ext uri="{BB962C8B-B14F-4D97-AF65-F5344CB8AC3E}">
        <p14:creationId xmlns:p14="http://schemas.microsoft.com/office/powerpoint/2010/main" val="2733845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7894"/>
          </a:xfrm>
        </p:spPr>
        <p:txBody>
          <a:bodyPr>
            <a:normAutofit/>
          </a:bodyPr>
          <a:lstStyle/>
          <a:p>
            <a:r>
              <a:rPr lang="en-GB" sz="4000" dirty="0"/>
              <a:t>Hospital facilities service</a:t>
            </a:r>
            <a:br>
              <a:rPr lang="en-GB" sz="4000" dirty="0"/>
            </a:br>
            <a:r>
              <a:rPr lang="en-US" sz="2000" dirty="0" smtClean="0">
                <a:latin typeface="+mn-lt"/>
              </a:rPr>
              <a:t>User </a:t>
            </a:r>
            <a:r>
              <a:rPr lang="en-US" sz="2000" dirty="0">
                <a:latin typeface="+mn-lt"/>
              </a:rPr>
              <a:t>can visit hospital facility donate </a:t>
            </a:r>
            <a:r>
              <a:rPr lang="en-US" sz="2000" dirty="0" smtClean="0">
                <a:latin typeface="+mn-lt"/>
              </a:rPr>
              <a:t>page,</a:t>
            </a:r>
            <a:r>
              <a:rPr lang="en-US" sz="2000" dirty="0">
                <a:latin typeface="+mn-lt"/>
              </a:rPr>
              <a:t> donate hospital facility </a:t>
            </a:r>
            <a:r>
              <a:rPr lang="en-US" sz="2000" dirty="0" smtClean="0">
                <a:latin typeface="+mn-lt"/>
              </a:rPr>
              <a:t>then fill-up registration page</a:t>
            </a:r>
            <a:endParaRPr lang="en-US" sz="2000" dirty="0">
              <a:latin typeface="+mn-lt"/>
            </a:endParaRPr>
          </a:p>
        </p:txBody>
      </p:sp>
      <p:sp>
        <p:nvSpPr>
          <p:cNvPr id="3" name="Content Placeholder 2"/>
          <p:cNvSpPr>
            <a:spLocks noGrp="1"/>
          </p:cNvSpPr>
          <p:nvPr>
            <p:ph idx="1"/>
          </p:nvPr>
        </p:nvSpPr>
        <p:spPr>
          <a:xfrm>
            <a:off x="811646" y="1290181"/>
            <a:ext cx="10515600" cy="5567819"/>
          </a:xfrm>
        </p:spPr>
        <p:txBody>
          <a:bodyPr/>
          <a:lstStyle/>
          <a:p>
            <a:pPr marL="0" indent="0">
              <a:buNone/>
            </a:pPr>
            <a:r>
              <a:rPr lang="en-GB" dirty="0" smtClean="0"/>
              <a:t>  </a:t>
            </a:r>
            <a:endParaRPr lang="en-GB" dirty="0"/>
          </a:p>
        </p:txBody>
      </p:sp>
      <p:sp>
        <p:nvSpPr>
          <p:cNvPr id="6" name="TextBox 5"/>
          <p:cNvSpPr txBox="1"/>
          <p:nvPr/>
        </p:nvSpPr>
        <p:spPr>
          <a:xfrm>
            <a:off x="1356591" y="3668022"/>
            <a:ext cx="3482107" cy="369332"/>
          </a:xfrm>
          <a:prstGeom prst="rect">
            <a:avLst/>
          </a:prstGeom>
          <a:noFill/>
        </p:spPr>
        <p:txBody>
          <a:bodyPr wrap="none" rtlCol="0">
            <a:spAutoFit/>
          </a:bodyPr>
          <a:lstStyle/>
          <a:p>
            <a:r>
              <a:rPr lang="en-US" dirty="0"/>
              <a:t>Hospital Facility donate homepage</a:t>
            </a:r>
          </a:p>
        </p:txBody>
      </p:sp>
      <p:sp>
        <p:nvSpPr>
          <p:cNvPr id="5" name="TextBox 4"/>
          <p:cNvSpPr txBox="1"/>
          <p:nvPr/>
        </p:nvSpPr>
        <p:spPr>
          <a:xfrm>
            <a:off x="6625001" y="3668022"/>
            <a:ext cx="4161717" cy="369332"/>
          </a:xfrm>
          <a:prstGeom prst="rect">
            <a:avLst/>
          </a:prstGeom>
          <a:noFill/>
        </p:spPr>
        <p:txBody>
          <a:bodyPr wrap="none" rtlCol="0">
            <a:spAutoFit/>
          </a:bodyPr>
          <a:lstStyle/>
          <a:p>
            <a:r>
              <a:rPr lang="en-US" dirty="0"/>
              <a:t>Registration for Hospital Facility Donation</a:t>
            </a:r>
          </a:p>
        </p:txBody>
      </p:sp>
      <p:pic>
        <p:nvPicPr>
          <p:cNvPr id="9" name="Picture 8" descr="C:\Users\Acer\Downloads\WhatsApp Image 2023-01-23 at 9.28.08 A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7847" y="4249270"/>
            <a:ext cx="4572000" cy="2194560"/>
          </a:xfrm>
          <a:prstGeom prst="rect">
            <a:avLst/>
          </a:prstGeom>
          <a:noFill/>
          <a:ln>
            <a:noFill/>
          </a:ln>
        </p:spPr>
      </p:pic>
      <p:sp>
        <p:nvSpPr>
          <p:cNvPr id="10" name="TextBox 9"/>
          <p:cNvSpPr txBox="1"/>
          <p:nvPr/>
        </p:nvSpPr>
        <p:spPr>
          <a:xfrm>
            <a:off x="5164174" y="6384958"/>
            <a:ext cx="1359346" cy="369332"/>
          </a:xfrm>
          <a:prstGeom prst="rect">
            <a:avLst/>
          </a:prstGeom>
          <a:noFill/>
        </p:spPr>
        <p:txBody>
          <a:bodyPr wrap="none" rtlCol="0">
            <a:spAutoFit/>
          </a:bodyPr>
          <a:lstStyle/>
          <a:p>
            <a:r>
              <a:rPr lang="en-US" dirty="0" smtClean="0"/>
              <a:t> </a:t>
            </a:r>
            <a:r>
              <a:rPr lang="en-US" dirty="0"/>
              <a:t>Admin page</a:t>
            </a:r>
          </a:p>
        </p:txBody>
      </p:sp>
      <p:pic>
        <p:nvPicPr>
          <p:cNvPr id="11" name="Picture 10" descr="C:\Users\Acer\Downloads\WhatsApp Image 2023-01-23 at 9.26.33 AM.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646" y="1525511"/>
            <a:ext cx="4572000" cy="2194560"/>
          </a:xfrm>
          <a:prstGeom prst="rect">
            <a:avLst/>
          </a:prstGeom>
          <a:noFill/>
          <a:ln>
            <a:noFill/>
          </a:ln>
        </p:spPr>
      </p:pic>
      <p:pic>
        <p:nvPicPr>
          <p:cNvPr id="12" name="Picture 11" descr="C:\Users\Acer\Downloads\WhatsApp Image 2023-01-23 at 9.28.46 AM(1).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19861" y="1525511"/>
            <a:ext cx="4572000" cy="2194560"/>
          </a:xfrm>
          <a:prstGeom prst="rect">
            <a:avLst/>
          </a:prstGeom>
          <a:noFill/>
          <a:ln>
            <a:noFill/>
          </a:ln>
        </p:spPr>
      </p:pic>
    </p:spTree>
    <p:extLst>
      <p:ext uri="{BB962C8B-B14F-4D97-AF65-F5344CB8AC3E}">
        <p14:creationId xmlns:p14="http://schemas.microsoft.com/office/powerpoint/2010/main" val="4251260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495"/>
            <a:ext cx="10515600" cy="1213154"/>
          </a:xfrm>
        </p:spPr>
        <p:txBody>
          <a:bodyPr>
            <a:normAutofit fontScale="90000"/>
          </a:bodyPr>
          <a:lstStyle/>
          <a:p>
            <a:r>
              <a:rPr lang="en-US" dirty="0" smtClean="0"/>
              <a:t>Admin Dashboard</a:t>
            </a:r>
            <a:br>
              <a:rPr lang="en-US" dirty="0" smtClean="0"/>
            </a:br>
            <a:r>
              <a:rPr lang="en-US" sz="2200" dirty="0">
                <a:latin typeface="+mn-lt"/>
              </a:rPr>
              <a:t>This is the admin landing </a:t>
            </a:r>
            <a:r>
              <a:rPr lang="en-US" sz="2200" dirty="0" smtClean="0">
                <a:latin typeface="+mn-lt"/>
              </a:rPr>
              <a:t>page. Here </a:t>
            </a:r>
            <a:r>
              <a:rPr lang="en-GB" sz="2200" dirty="0">
                <a:latin typeface="+mn-lt"/>
              </a:rPr>
              <a:t>Admin has recordings of staff description, worker’s </a:t>
            </a:r>
            <a:r>
              <a:rPr lang="en-GB" sz="2200" dirty="0" smtClean="0">
                <a:latin typeface="+mn-lt"/>
              </a:rPr>
              <a:t>information, and visitations, </a:t>
            </a:r>
            <a:r>
              <a:rPr lang="en-US" sz="2200" dirty="0" smtClean="0">
                <a:latin typeface="+mn-lt"/>
              </a:rPr>
              <a:t>all </a:t>
            </a:r>
            <a:r>
              <a:rPr lang="en-US" sz="2200" dirty="0">
                <a:latin typeface="+mn-lt"/>
              </a:rPr>
              <a:t>details about the </a:t>
            </a:r>
            <a:r>
              <a:rPr lang="en-US" sz="2200" dirty="0" smtClean="0">
                <a:latin typeface="+mn-lt"/>
              </a:rPr>
              <a:t>organization,</a:t>
            </a:r>
            <a:r>
              <a:rPr lang="en-US" sz="2200" dirty="0">
                <a:latin typeface="+mn-lt"/>
              </a:rPr>
              <a:t> sign in </a:t>
            </a:r>
            <a:r>
              <a:rPr lang="en-US" sz="2200" dirty="0" smtClean="0">
                <a:latin typeface="+mn-lt"/>
              </a:rPr>
              <a:t>further dashboard page</a:t>
            </a:r>
            <a:r>
              <a:rPr lang="en-US" sz="2200" dirty="0">
                <a:latin typeface="+mn-lt"/>
              </a:rPr>
              <a:t>,</a:t>
            </a:r>
            <a:r>
              <a:rPr lang="en-US" sz="2200" dirty="0" smtClean="0">
                <a:latin typeface="+mn-lt"/>
              </a:rPr>
              <a:t> </a:t>
            </a:r>
            <a:r>
              <a:rPr lang="en-US" sz="2200" dirty="0">
                <a:latin typeface="+mn-lt"/>
              </a:rPr>
              <a:t>view worker </a:t>
            </a:r>
            <a:r>
              <a:rPr lang="en-US" sz="2200" dirty="0" smtClean="0">
                <a:latin typeface="+mn-lt"/>
              </a:rPr>
              <a:t>information, view </a:t>
            </a:r>
            <a:r>
              <a:rPr lang="en-US" sz="2200" dirty="0">
                <a:latin typeface="+mn-lt"/>
              </a:rPr>
              <a:t>staff </a:t>
            </a:r>
            <a:r>
              <a:rPr lang="en-US" sz="2200" dirty="0" smtClean="0">
                <a:latin typeface="+mn-lt"/>
              </a:rPr>
              <a:t>details.</a:t>
            </a:r>
            <a:endParaRPr lang="en-GB" sz="2200" dirty="0">
              <a:latin typeface="+mn-lt"/>
            </a:endParaRPr>
          </a:p>
        </p:txBody>
      </p:sp>
      <p:sp>
        <p:nvSpPr>
          <p:cNvPr id="3" name="Content Placeholder 2"/>
          <p:cNvSpPr>
            <a:spLocks noGrp="1"/>
          </p:cNvSpPr>
          <p:nvPr>
            <p:ph idx="1"/>
          </p:nvPr>
        </p:nvSpPr>
        <p:spPr>
          <a:xfrm>
            <a:off x="838200" y="1543319"/>
            <a:ext cx="10522907" cy="5235552"/>
          </a:xfrm>
        </p:spPr>
        <p:txBody>
          <a:bodyPr/>
          <a:lstStyle/>
          <a:p>
            <a:pPr marL="0" indent="0">
              <a:buNone/>
            </a:pPr>
            <a:r>
              <a:rPr lang="en-GB" dirty="0" smtClean="0"/>
              <a:t>  </a:t>
            </a:r>
            <a:endParaRPr lang="en-GB" dirty="0"/>
          </a:p>
        </p:txBody>
      </p:sp>
      <p:pic>
        <p:nvPicPr>
          <p:cNvPr id="4" name="Picture 3"/>
          <p:cNvPicPr/>
          <p:nvPr/>
        </p:nvPicPr>
        <p:blipFill>
          <a:blip r:embed="rId2"/>
          <a:stretch>
            <a:fillRect/>
          </a:stretch>
        </p:blipFill>
        <p:spPr>
          <a:xfrm>
            <a:off x="1017479" y="1634759"/>
            <a:ext cx="4572000" cy="2194560"/>
          </a:xfrm>
          <a:prstGeom prst="rect">
            <a:avLst/>
          </a:prstGeom>
        </p:spPr>
      </p:pic>
      <p:sp>
        <p:nvSpPr>
          <p:cNvPr id="6" name="TextBox 5"/>
          <p:cNvSpPr txBox="1"/>
          <p:nvPr/>
        </p:nvSpPr>
        <p:spPr>
          <a:xfrm>
            <a:off x="2825936" y="3804267"/>
            <a:ext cx="1869486" cy="369332"/>
          </a:xfrm>
          <a:prstGeom prst="rect">
            <a:avLst/>
          </a:prstGeom>
          <a:noFill/>
        </p:spPr>
        <p:txBody>
          <a:bodyPr wrap="none" rtlCol="0">
            <a:spAutoFit/>
          </a:bodyPr>
          <a:lstStyle/>
          <a:p>
            <a:r>
              <a:rPr lang="en-US" dirty="0"/>
              <a:t>Admin Dashboard</a:t>
            </a:r>
          </a:p>
        </p:txBody>
      </p:sp>
      <p:pic>
        <p:nvPicPr>
          <p:cNvPr id="7" name="Picture 6" descr="C:\Users\Acer\Downloads\WhatsApp Image 2023-01-23 at 9.32.34 AM.jpeg"/>
          <p:cNvPicPr/>
          <p:nvPr/>
        </p:nvPicPr>
        <p:blipFill>
          <a:blip r:embed="rId3">
            <a:extLst>
              <a:ext uri="{28A0092B-C50C-407E-A947-70E740481C1C}">
                <a14:useLocalDpi xmlns:a14="http://schemas.microsoft.com/office/drawing/2010/main" val="0"/>
              </a:ext>
            </a:extLst>
          </a:blip>
          <a:srcRect/>
          <a:stretch>
            <a:fillRect/>
          </a:stretch>
        </p:blipFill>
        <p:spPr bwMode="auto">
          <a:xfrm>
            <a:off x="6409935" y="1543319"/>
            <a:ext cx="4572000" cy="2286000"/>
          </a:xfrm>
          <a:prstGeom prst="rect">
            <a:avLst/>
          </a:prstGeom>
          <a:noFill/>
          <a:ln>
            <a:noFill/>
          </a:ln>
        </p:spPr>
      </p:pic>
      <p:sp>
        <p:nvSpPr>
          <p:cNvPr id="8" name="TextBox 7"/>
          <p:cNvSpPr txBox="1"/>
          <p:nvPr/>
        </p:nvSpPr>
        <p:spPr>
          <a:xfrm>
            <a:off x="7947921" y="3822449"/>
            <a:ext cx="2009589" cy="369332"/>
          </a:xfrm>
          <a:prstGeom prst="rect">
            <a:avLst/>
          </a:prstGeom>
          <a:noFill/>
        </p:spPr>
        <p:txBody>
          <a:bodyPr wrap="none" rtlCol="0">
            <a:spAutoFit/>
          </a:bodyPr>
          <a:lstStyle/>
          <a:p>
            <a:r>
              <a:rPr lang="en-US" dirty="0"/>
              <a:t>Admin Sign in page</a:t>
            </a:r>
          </a:p>
        </p:txBody>
      </p:sp>
      <p:pic>
        <p:nvPicPr>
          <p:cNvPr id="9" name="Picture 8" descr="C:\Users\Acer\Downloads\WhatsApp Image 2023-01-23 at 9.32.30 AM.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2376" y="4199696"/>
            <a:ext cx="4572000" cy="2194560"/>
          </a:xfrm>
          <a:prstGeom prst="rect">
            <a:avLst/>
          </a:prstGeom>
          <a:noFill/>
          <a:ln>
            <a:noFill/>
          </a:ln>
        </p:spPr>
      </p:pic>
      <p:sp>
        <p:nvSpPr>
          <p:cNvPr id="10" name="TextBox 9"/>
          <p:cNvSpPr txBox="1"/>
          <p:nvPr/>
        </p:nvSpPr>
        <p:spPr>
          <a:xfrm>
            <a:off x="7932948" y="6368159"/>
            <a:ext cx="2039533" cy="369332"/>
          </a:xfrm>
          <a:prstGeom prst="rect">
            <a:avLst/>
          </a:prstGeom>
          <a:noFill/>
        </p:spPr>
        <p:txBody>
          <a:bodyPr wrap="none" rtlCol="0">
            <a:spAutoFit/>
          </a:bodyPr>
          <a:lstStyle/>
          <a:p>
            <a:r>
              <a:rPr lang="en-US" dirty="0"/>
              <a:t>Worker </a:t>
            </a:r>
            <a:r>
              <a:rPr lang="en-US" dirty="0" smtClean="0"/>
              <a:t>Information</a:t>
            </a:r>
            <a:endParaRPr lang="en-US" dirty="0"/>
          </a:p>
        </p:txBody>
      </p:sp>
      <p:pic>
        <p:nvPicPr>
          <p:cNvPr id="11" name="Picture 10" descr="C:\Users\Acer\Downloads\WhatsApp Image 2023-01-23 at 9.32.32 AM.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7479" y="4173599"/>
            <a:ext cx="4572000" cy="2194560"/>
          </a:xfrm>
          <a:prstGeom prst="rect">
            <a:avLst/>
          </a:prstGeom>
          <a:noFill/>
          <a:ln>
            <a:noFill/>
          </a:ln>
        </p:spPr>
      </p:pic>
      <p:sp>
        <p:nvSpPr>
          <p:cNvPr id="12" name="TextBox 11"/>
          <p:cNvSpPr txBox="1"/>
          <p:nvPr/>
        </p:nvSpPr>
        <p:spPr>
          <a:xfrm>
            <a:off x="2891402" y="6409540"/>
            <a:ext cx="1738553" cy="369332"/>
          </a:xfrm>
          <a:prstGeom prst="rect">
            <a:avLst/>
          </a:prstGeom>
          <a:noFill/>
        </p:spPr>
        <p:txBody>
          <a:bodyPr wrap="none" rtlCol="0">
            <a:spAutoFit/>
          </a:bodyPr>
          <a:lstStyle/>
          <a:p>
            <a:r>
              <a:rPr lang="en-US" dirty="0"/>
              <a:t>Staff </a:t>
            </a:r>
            <a:r>
              <a:rPr lang="en-US" dirty="0" smtClean="0"/>
              <a:t>Description</a:t>
            </a:r>
            <a:endParaRPr lang="en-US" dirty="0"/>
          </a:p>
        </p:txBody>
      </p:sp>
    </p:spTree>
    <p:extLst>
      <p:ext uri="{BB962C8B-B14F-4D97-AF65-F5344CB8AC3E}">
        <p14:creationId xmlns:p14="http://schemas.microsoft.com/office/powerpoint/2010/main" val="1072798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440497"/>
            <a:ext cx="10515600" cy="924280"/>
          </a:xfrm>
        </p:spPr>
        <p:txBody>
          <a:bodyPr/>
          <a:lstStyle/>
          <a:p>
            <a:r>
              <a:rPr lang="en-GB" dirty="0" smtClean="0"/>
              <a:t>Moriom Akter Chowdhury</a:t>
            </a:r>
            <a:endParaRPr lang="en-GB" dirty="0"/>
          </a:p>
        </p:txBody>
      </p:sp>
      <p:sp>
        <p:nvSpPr>
          <p:cNvPr id="3" name="Text Placeholder 2"/>
          <p:cNvSpPr>
            <a:spLocks noGrp="1"/>
          </p:cNvSpPr>
          <p:nvPr>
            <p:ph type="body" idx="1"/>
          </p:nvPr>
        </p:nvSpPr>
        <p:spPr>
          <a:xfrm>
            <a:off x="831850" y="1528549"/>
            <a:ext cx="10515600" cy="4561101"/>
          </a:xfrm>
        </p:spPr>
        <p:txBody>
          <a:bodyPr>
            <a:normAutofit/>
          </a:bodyPr>
          <a:lstStyle/>
          <a:p>
            <a:r>
              <a:rPr lang="en-US" b="1" dirty="0" smtClean="0">
                <a:solidFill>
                  <a:schemeClr val="tx1"/>
                </a:solidFill>
              </a:rPr>
              <a:t>Completed Works</a:t>
            </a:r>
          </a:p>
          <a:p>
            <a:pPr marL="342900" indent="-342900">
              <a:buFont typeface="Arial" panose="020B0604020202020204" pitchFamily="34" charset="0"/>
              <a:buChar char="•"/>
            </a:pPr>
            <a:r>
              <a:rPr lang="en-US" dirty="0" smtClean="0">
                <a:solidFill>
                  <a:schemeClr val="tx1"/>
                </a:solidFill>
              </a:rPr>
              <a:t>Landing page</a:t>
            </a:r>
          </a:p>
          <a:p>
            <a:pPr marL="342900" indent="-342900">
              <a:buFont typeface="Arial" panose="020B0604020202020204" pitchFamily="34" charset="0"/>
              <a:buChar char="•"/>
            </a:pPr>
            <a:r>
              <a:rPr lang="en-GB" dirty="0" smtClean="0">
                <a:solidFill>
                  <a:schemeClr val="tx1"/>
                </a:solidFill>
              </a:rPr>
              <a:t>Blog </a:t>
            </a:r>
            <a:endParaRPr lang="en-US" dirty="0" smtClean="0">
              <a:solidFill>
                <a:schemeClr val="tx1"/>
              </a:solidFill>
            </a:endParaRPr>
          </a:p>
          <a:p>
            <a:pPr marL="342900" indent="-342900">
              <a:buFont typeface="Arial" panose="020B0604020202020204" pitchFamily="34" charset="0"/>
              <a:buChar char="•"/>
            </a:pPr>
            <a:r>
              <a:rPr lang="en-GB" dirty="0" smtClean="0">
                <a:solidFill>
                  <a:schemeClr val="tx1"/>
                </a:solidFill>
              </a:rPr>
              <a:t>Event Organization</a:t>
            </a:r>
          </a:p>
        </p:txBody>
      </p:sp>
    </p:spTree>
    <p:extLst>
      <p:ext uri="{BB962C8B-B14F-4D97-AF65-F5344CB8AC3E}">
        <p14:creationId xmlns:p14="http://schemas.microsoft.com/office/powerpoint/2010/main" val="3746026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3201"/>
            <a:ext cx="10515600" cy="838200"/>
          </a:xfrm>
        </p:spPr>
        <p:txBody>
          <a:bodyPr>
            <a:normAutofit fontScale="90000"/>
          </a:bodyPr>
          <a:lstStyle/>
          <a:p>
            <a:r>
              <a:rPr lang="en-US" dirty="0" smtClean="0"/>
              <a:t>Landing Page</a:t>
            </a:r>
            <a:br>
              <a:rPr lang="en-US" dirty="0" smtClean="0"/>
            </a:br>
            <a:r>
              <a:rPr lang="en-US" sz="2200" dirty="0">
                <a:latin typeface="+mn-lt"/>
              </a:rPr>
              <a:t>C</a:t>
            </a:r>
            <a:r>
              <a:rPr lang="en-US" sz="2200" dirty="0" smtClean="0">
                <a:latin typeface="+mn-lt"/>
              </a:rPr>
              <a:t>onsists </a:t>
            </a:r>
            <a:r>
              <a:rPr lang="en-US" sz="2200" dirty="0">
                <a:latin typeface="+mn-lt"/>
              </a:rPr>
              <a:t>of several subsections- blog page, gallery, event, contact page.</a:t>
            </a:r>
            <a:endParaRPr lang="en-GB" sz="2200" dirty="0">
              <a:latin typeface="+mn-lt"/>
            </a:endParaRPr>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9026150" y="1278589"/>
            <a:ext cx="2341395" cy="2072323"/>
          </a:xfrm>
          <a:prstGeom prst="rect">
            <a:avLst/>
          </a:prstGeom>
        </p:spPr>
      </p:pic>
      <p:sp>
        <p:nvSpPr>
          <p:cNvPr id="12" name="TextBox 11"/>
          <p:cNvSpPr txBox="1"/>
          <p:nvPr/>
        </p:nvSpPr>
        <p:spPr>
          <a:xfrm>
            <a:off x="1467316" y="3350910"/>
            <a:ext cx="1377409" cy="369332"/>
          </a:xfrm>
          <a:prstGeom prst="rect">
            <a:avLst/>
          </a:prstGeom>
          <a:noFill/>
        </p:spPr>
        <p:txBody>
          <a:bodyPr wrap="square" rtlCol="0">
            <a:spAutoFit/>
          </a:bodyPr>
          <a:lstStyle/>
          <a:p>
            <a:r>
              <a:rPr lang="en-GB" dirty="0" smtClean="0"/>
              <a:t>Home Page</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027" y="4005900"/>
            <a:ext cx="2367420" cy="2029217"/>
          </a:xfrm>
          <a:prstGeom prst="rect">
            <a:avLst/>
          </a:prstGeom>
        </p:spPr>
      </p:pic>
      <p:sp>
        <p:nvSpPr>
          <p:cNvPr id="15" name="TextBox 14"/>
          <p:cNvSpPr txBox="1"/>
          <p:nvPr/>
        </p:nvSpPr>
        <p:spPr>
          <a:xfrm>
            <a:off x="9276670" y="3384892"/>
            <a:ext cx="1840354" cy="369332"/>
          </a:xfrm>
          <a:prstGeom prst="rect">
            <a:avLst/>
          </a:prstGeom>
          <a:noFill/>
        </p:spPr>
        <p:txBody>
          <a:bodyPr wrap="square" rtlCol="0">
            <a:spAutoFit/>
          </a:bodyPr>
          <a:lstStyle/>
          <a:p>
            <a:r>
              <a:rPr lang="en-GB" dirty="0" smtClean="0"/>
              <a:t>User Image View</a:t>
            </a:r>
            <a:endParaRPr lang="en-US" dirty="0"/>
          </a:p>
        </p:txBody>
      </p:sp>
      <p:sp>
        <p:nvSpPr>
          <p:cNvPr id="3" name="Content Placeholder 2"/>
          <p:cNvSpPr>
            <a:spLocks noGrp="1"/>
          </p:cNvSpPr>
          <p:nvPr>
            <p:ph idx="1"/>
          </p:nvPr>
        </p:nvSpPr>
        <p:spPr>
          <a:xfrm>
            <a:off x="713984" y="916263"/>
            <a:ext cx="10639816" cy="5325193"/>
          </a:xfrm>
        </p:spPr>
        <p:txBody>
          <a:bodyPr/>
          <a:lstStyle/>
          <a:p>
            <a:pPr marL="0" indent="0">
              <a:buNone/>
            </a:pPr>
            <a:r>
              <a:rPr lang="en-GB" dirty="0" smtClean="0"/>
              <a:t>  </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982" y="1278589"/>
            <a:ext cx="2367418" cy="2072321"/>
          </a:xfrm>
          <a:prstGeom prst="rect">
            <a:avLst/>
          </a:prstGeom>
        </p:spPr>
      </p:pic>
      <p:sp>
        <p:nvSpPr>
          <p:cNvPr id="6" name="TextBox 5"/>
          <p:cNvSpPr txBox="1"/>
          <p:nvPr/>
        </p:nvSpPr>
        <p:spPr>
          <a:xfrm>
            <a:off x="4083508" y="6168716"/>
            <a:ext cx="1724457" cy="369332"/>
          </a:xfrm>
          <a:prstGeom prst="rect">
            <a:avLst/>
          </a:prstGeom>
          <a:noFill/>
        </p:spPr>
        <p:txBody>
          <a:bodyPr wrap="square" rtlCol="0">
            <a:spAutoFit/>
          </a:bodyPr>
          <a:lstStyle/>
          <a:p>
            <a:r>
              <a:rPr lang="en-GB" dirty="0" smtClean="0"/>
              <a:t>User Event View</a:t>
            </a:r>
            <a:endParaRPr lang="en-US"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5185" y="1278587"/>
            <a:ext cx="2609687" cy="1828800"/>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1925" y="4005900"/>
            <a:ext cx="1972995" cy="2029217"/>
          </a:xfrm>
          <a:prstGeom prst="rect">
            <a:avLst/>
          </a:prstGeom>
        </p:spPr>
      </p:pic>
      <p:sp>
        <p:nvSpPr>
          <p:cNvPr id="17" name="TextBox 16"/>
          <p:cNvSpPr txBox="1"/>
          <p:nvPr/>
        </p:nvSpPr>
        <p:spPr>
          <a:xfrm>
            <a:off x="7047381" y="6168716"/>
            <a:ext cx="1002082" cy="369332"/>
          </a:xfrm>
          <a:prstGeom prst="rect">
            <a:avLst/>
          </a:prstGeom>
          <a:noFill/>
        </p:spPr>
        <p:txBody>
          <a:bodyPr wrap="square" rtlCol="0">
            <a:spAutoFit/>
          </a:bodyPr>
          <a:lstStyle/>
          <a:p>
            <a:r>
              <a:rPr lang="en-GB" dirty="0" smtClean="0"/>
              <a:t>Contact</a:t>
            </a:r>
            <a:endParaRPr lang="en-US" dirty="0"/>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61925" y="1278585"/>
            <a:ext cx="1972995" cy="1828802"/>
          </a:xfrm>
          <a:prstGeom prst="rect">
            <a:avLst/>
          </a:prstGeom>
        </p:spPr>
      </p:pic>
      <p:sp>
        <p:nvSpPr>
          <p:cNvPr id="20" name="TextBox 19"/>
          <p:cNvSpPr txBox="1"/>
          <p:nvPr/>
        </p:nvSpPr>
        <p:spPr>
          <a:xfrm>
            <a:off x="3702007" y="3384892"/>
            <a:ext cx="2156039" cy="369332"/>
          </a:xfrm>
          <a:prstGeom prst="rect">
            <a:avLst/>
          </a:prstGeom>
          <a:noFill/>
        </p:spPr>
        <p:txBody>
          <a:bodyPr wrap="none" rtlCol="0">
            <a:spAutoFit/>
          </a:bodyPr>
          <a:lstStyle/>
          <a:p>
            <a:r>
              <a:rPr lang="en-GB" dirty="0" smtClean="0"/>
              <a:t>Admin Upload Image</a:t>
            </a:r>
            <a:endParaRPr lang="en-US" dirty="0"/>
          </a:p>
        </p:txBody>
      </p:sp>
      <p:sp>
        <p:nvSpPr>
          <p:cNvPr id="21" name="TextBox 20"/>
          <p:cNvSpPr txBox="1"/>
          <p:nvPr/>
        </p:nvSpPr>
        <p:spPr>
          <a:xfrm>
            <a:off x="6427282" y="3384892"/>
            <a:ext cx="2242280" cy="369332"/>
          </a:xfrm>
          <a:prstGeom prst="rect">
            <a:avLst/>
          </a:prstGeom>
          <a:noFill/>
        </p:spPr>
        <p:txBody>
          <a:bodyPr wrap="none" rtlCol="0">
            <a:spAutoFit/>
          </a:bodyPr>
          <a:lstStyle/>
          <a:p>
            <a:r>
              <a:rPr lang="en-GB" dirty="0" smtClean="0"/>
              <a:t>Admin Manage Image</a:t>
            </a:r>
            <a:endParaRPr lang="en-US" dirty="0"/>
          </a:p>
        </p:txBody>
      </p:sp>
      <p:sp>
        <p:nvSpPr>
          <p:cNvPr id="22" name="Right Arrow 21"/>
          <p:cNvSpPr/>
          <p:nvPr/>
        </p:nvSpPr>
        <p:spPr>
          <a:xfrm>
            <a:off x="8669562" y="2156014"/>
            <a:ext cx="29922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5" name="Picture 2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6150" y="4227649"/>
            <a:ext cx="2424978" cy="1585718"/>
          </a:xfrm>
          <a:prstGeom prst="rect">
            <a:avLst/>
          </a:prstGeom>
        </p:spPr>
      </p:pic>
      <p:sp>
        <p:nvSpPr>
          <p:cNvPr id="23" name="Right Arrow 22"/>
          <p:cNvSpPr/>
          <p:nvPr/>
        </p:nvSpPr>
        <p:spPr>
          <a:xfrm>
            <a:off x="6129447" y="2155408"/>
            <a:ext cx="29922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p:cNvSpPr txBox="1"/>
          <p:nvPr/>
        </p:nvSpPr>
        <p:spPr>
          <a:xfrm>
            <a:off x="9067941" y="6168716"/>
            <a:ext cx="2341395" cy="369332"/>
          </a:xfrm>
          <a:prstGeom prst="rect">
            <a:avLst/>
          </a:prstGeom>
          <a:noFill/>
        </p:spPr>
        <p:txBody>
          <a:bodyPr wrap="square" rtlCol="0">
            <a:spAutoFit/>
          </a:bodyPr>
          <a:lstStyle/>
          <a:p>
            <a:r>
              <a:rPr lang="en-GB" dirty="0" smtClean="0"/>
              <a:t>Admin Check Message</a:t>
            </a:r>
            <a:endParaRPr lang="en-US" dirty="0"/>
          </a:p>
        </p:txBody>
      </p:sp>
      <p:sp>
        <p:nvSpPr>
          <p:cNvPr id="27" name="Right Arrow 26"/>
          <p:cNvSpPr/>
          <p:nvPr/>
        </p:nvSpPr>
        <p:spPr>
          <a:xfrm>
            <a:off x="8669562" y="4899350"/>
            <a:ext cx="29922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983" y="4005900"/>
            <a:ext cx="2367418" cy="2029217"/>
          </a:xfrm>
          <a:prstGeom prst="rect">
            <a:avLst/>
          </a:prstGeom>
        </p:spPr>
      </p:pic>
      <p:sp>
        <p:nvSpPr>
          <p:cNvPr id="29" name="TextBox 28"/>
          <p:cNvSpPr txBox="1"/>
          <p:nvPr/>
        </p:nvSpPr>
        <p:spPr>
          <a:xfrm>
            <a:off x="1467316" y="6151040"/>
            <a:ext cx="1372748" cy="369332"/>
          </a:xfrm>
          <a:prstGeom prst="rect">
            <a:avLst/>
          </a:prstGeom>
          <a:noFill/>
        </p:spPr>
        <p:txBody>
          <a:bodyPr wrap="none" rtlCol="0">
            <a:spAutoFit/>
          </a:bodyPr>
          <a:lstStyle/>
          <a:p>
            <a:r>
              <a:rPr lang="en-GB" dirty="0" smtClean="0"/>
              <a:t>Create Event</a:t>
            </a:r>
            <a:endParaRPr lang="en-US" dirty="0"/>
          </a:p>
        </p:txBody>
      </p:sp>
      <p:sp>
        <p:nvSpPr>
          <p:cNvPr id="30" name="Right Arrow 29"/>
          <p:cNvSpPr/>
          <p:nvPr/>
        </p:nvSpPr>
        <p:spPr>
          <a:xfrm>
            <a:off x="3464233" y="4899350"/>
            <a:ext cx="299224"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8152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dirty="0" smtClean="0"/>
              <a:t>Blog Section</a:t>
            </a:r>
            <a:br>
              <a:rPr lang="en-US" dirty="0" smtClean="0"/>
            </a:br>
            <a:r>
              <a:rPr lang="en-US" sz="2200" dirty="0">
                <a:latin typeface="+mn-lt"/>
              </a:rPr>
              <a:t>A</a:t>
            </a:r>
            <a:r>
              <a:rPr lang="en-US" sz="2200" dirty="0" smtClean="0">
                <a:latin typeface="+mn-lt"/>
              </a:rPr>
              <a:t>dmin </a:t>
            </a:r>
            <a:r>
              <a:rPr lang="en-US" sz="2200" dirty="0">
                <a:latin typeface="+mn-lt"/>
              </a:rPr>
              <a:t>will </a:t>
            </a:r>
            <a:r>
              <a:rPr lang="en-US" sz="2200" dirty="0" smtClean="0">
                <a:latin typeface="+mn-lt"/>
              </a:rPr>
              <a:t>create and manage post in blog section, user will view those.</a:t>
            </a:r>
            <a:endParaRPr lang="en-GB" sz="22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87955" y="4055360"/>
            <a:ext cx="2405808" cy="209456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6308" y="1590419"/>
            <a:ext cx="3632100" cy="2050921"/>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5775" y="1590419"/>
            <a:ext cx="3437839" cy="2050921"/>
          </a:xfrm>
          <a:prstGeom prst="rect">
            <a:avLst/>
          </a:prstGeom>
        </p:spPr>
      </p:pic>
      <p:sp>
        <p:nvSpPr>
          <p:cNvPr id="10" name="TextBox 9"/>
          <p:cNvSpPr txBox="1"/>
          <p:nvPr/>
        </p:nvSpPr>
        <p:spPr>
          <a:xfrm>
            <a:off x="2999585" y="3641340"/>
            <a:ext cx="1465545" cy="369332"/>
          </a:xfrm>
          <a:prstGeom prst="rect">
            <a:avLst/>
          </a:prstGeom>
          <a:noFill/>
        </p:spPr>
        <p:txBody>
          <a:bodyPr wrap="square" rtlCol="0">
            <a:spAutoFit/>
          </a:bodyPr>
          <a:lstStyle/>
          <a:p>
            <a:r>
              <a:rPr lang="en-GB" dirty="0" smtClean="0"/>
              <a:t>Create Post</a:t>
            </a:r>
            <a:endParaRPr lang="en-US" dirty="0"/>
          </a:p>
        </p:txBody>
      </p:sp>
      <p:sp>
        <p:nvSpPr>
          <p:cNvPr id="11" name="TextBox 10"/>
          <p:cNvSpPr txBox="1"/>
          <p:nvPr/>
        </p:nvSpPr>
        <p:spPr>
          <a:xfrm>
            <a:off x="6384305" y="3641340"/>
            <a:ext cx="2906038" cy="369332"/>
          </a:xfrm>
          <a:prstGeom prst="rect">
            <a:avLst/>
          </a:prstGeom>
          <a:noFill/>
        </p:spPr>
        <p:txBody>
          <a:bodyPr wrap="square" rtlCol="0">
            <a:spAutoFit/>
          </a:bodyPr>
          <a:lstStyle/>
          <a:p>
            <a:r>
              <a:rPr lang="en-GB" dirty="0" smtClean="0"/>
              <a:t>Read , Update , Delete Post</a:t>
            </a:r>
            <a:endParaRPr lang="en-US" dirty="0"/>
          </a:p>
        </p:txBody>
      </p:sp>
      <p:sp>
        <p:nvSpPr>
          <p:cNvPr id="14" name="TextBox 13"/>
          <p:cNvSpPr txBox="1"/>
          <p:nvPr/>
        </p:nvSpPr>
        <p:spPr>
          <a:xfrm>
            <a:off x="5175158" y="6116813"/>
            <a:ext cx="1202497" cy="369332"/>
          </a:xfrm>
          <a:prstGeom prst="rect">
            <a:avLst/>
          </a:prstGeom>
          <a:noFill/>
        </p:spPr>
        <p:txBody>
          <a:bodyPr wrap="square" rtlCol="0">
            <a:spAutoFit/>
          </a:bodyPr>
          <a:lstStyle/>
          <a:p>
            <a:r>
              <a:rPr lang="en-GB" dirty="0" smtClean="0"/>
              <a:t>User View</a:t>
            </a:r>
            <a:endParaRPr lang="en-US" dirty="0"/>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4783" y="4643254"/>
            <a:ext cx="2862937" cy="1065113"/>
          </a:xfrm>
          <a:prstGeom prst="rect">
            <a:avLst/>
          </a:prstGeom>
        </p:spPr>
      </p:pic>
      <p:sp>
        <p:nvSpPr>
          <p:cNvPr id="16" name="Right Arrow 15"/>
          <p:cNvSpPr/>
          <p:nvPr/>
        </p:nvSpPr>
        <p:spPr>
          <a:xfrm>
            <a:off x="5604719" y="2494721"/>
            <a:ext cx="343376"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ight Arrow 12"/>
          <p:cNvSpPr/>
          <p:nvPr/>
        </p:nvSpPr>
        <p:spPr>
          <a:xfrm>
            <a:off x="5604719" y="5054652"/>
            <a:ext cx="343376" cy="2423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89350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52475"/>
          </a:xfrm>
        </p:spPr>
        <p:txBody>
          <a:bodyPr>
            <a:normAutofit fontScale="90000"/>
          </a:bodyPr>
          <a:lstStyle/>
          <a:p>
            <a:r>
              <a:rPr lang="en-US" dirty="0" smtClean="0"/>
              <a:t>Event Organization</a:t>
            </a:r>
            <a:br>
              <a:rPr lang="en-US" dirty="0" smtClean="0"/>
            </a:br>
            <a:r>
              <a:rPr lang="en-US" sz="2200" dirty="0" smtClean="0">
                <a:latin typeface="+mn-lt"/>
              </a:rPr>
              <a:t>Manager can create, update, delete an event and assign a coordinator to manage those event.</a:t>
            </a:r>
            <a:endParaRPr lang="en-GB"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86531" y="1523512"/>
            <a:ext cx="3572770" cy="2011680"/>
          </a:xfrm>
        </p:spPr>
      </p:pic>
      <p:sp>
        <p:nvSpPr>
          <p:cNvPr id="5" name="TextBox 4"/>
          <p:cNvSpPr txBox="1"/>
          <p:nvPr/>
        </p:nvSpPr>
        <p:spPr>
          <a:xfrm>
            <a:off x="1790178" y="3535563"/>
            <a:ext cx="2054267" cy="369332"/>
          </a:xfrm>
          <a:prstGeom prst="rect">
            <a:avLst/>
          </a:prstGeom>
          <a:noFill/>
        </p:spPr>
        <p:txBody>
          <a:bodyPr wrap="square" rtlCol="0">
            <a:spAutoFit/>
          </a:bodyPr>
          <a:lstStyle/>
          <a:p>
            <a:r>
              <a:rPr lang="en-GB" dirty="0" smtClean="0"/>
              <a:t>Create New Event</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7900" y="1508368"/>
            <a:ext cx="3777372" cy="2011680"/>
          </a:xfrm>
          <a:prstGeom prst="rect">
            <a:avLst/>
          </a:prstGeom>
        </p:spPr>
      </p:pic>
      <p:sp>
        <p:nvSpPr>
          <p:cNvPr id="7" name="TextBox 6"/>
          <p:cNvSpPr txBox="1"/>
          <p:nvPr/>
        </p:nvSpPr>
        <p:spPr>
          <a:xfrm>
            <a:off x="8402394" y="3520048"/>
            <a:ext cx="1628383" cy="369332"/>
          </a:xfrm>
          <a:prstGeom prst="rect">
            <a:avLst/>
          </a:prstGeom>
          <a:noFill/>
        </p:spPr>
        <p:txBody>
          <a:bodyPr wrap="square" rtlCol="0">
            <a:spAutoFit/>
          </a:bodyPr>
          <a:lstStyle/>
          <a:p>
            <a:r>
              <a:rPr lang="en-GB" dirty="0" smtClean="0"/>
              <a:t>View Event List</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2340" y="4877398"/>
            <a:ext cx="2141738" cy="456062"/>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2859" y="5803840"/>
            <a:ext cx="3040701" cy="297425"/>
          </a:xfrm>
          <a:prstGeom prst="rect">
            <a:avLst/>
          </a:prstGeom>
        </p:spPr>
      </p:pic>
      <p:sp>
        <p:nvSpPr>
          <p:cNvPr id="14" name="Right Arrow 13"/>
          <p:cNvSpPr/>
          <p:nvPr/>
        </p:nvSpPr>
        <p:spPr>
          <a:xfrm>
            <a:off x="3421193" y="5000182"/>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1804235" y="6244994"/>
            <a:ext cx="1615682" cy="369332"/>
          </a:xfrm>
          <a:prstGeom prst="rect">
            <a:avLst/>
          </a:prstGeom>
          <a:noFill/>
        </p:spPr>
        <p:txBody>
          <a:bodyPr wrap="square" rtlCol="0">
            <a:spAutoFit/>
          </a:bodyPr>
          <a:lstStyle/>
          <a:p>
            <a:r>
              <a:rPr lang="en-GB" dirty="0" smtClean="0"/>
              <a:t>Update Event</a:t>
            </a:r>
            <a:endParaRPr lang="en-US" dirty="0"/>
          </a:p>
        </p:txBody>
      </p:sp>
      <p:sp>
        <p:nvSpPr>
          <p:cNvPr id="20" name="Right Arrow 19"/>
          <p:cNvSpPr/>
          <p:nvPr/>
        </p:nvSpPr>
        <p:spPr>
          <a:xfrm rot="10800000">
            <a:off x="3421193" y="4153059"/>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137" y="4109594"/>
            <a:ext cx="2420647" cy="1991671"/>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82859" y="4109594"/>
            <a:ext cx="3040701" cy="297425"/>
          </a:xfrm>
          <a:prstGeom prst="rect">
            <a:avLst/>
          </a:prstGeom>
        </p:spPr>
      </p:pic>
      <p:sp>
        <p:nvSpPr>
          <p:cNvPr id="17" name="Right Arrow 16"/>
          <p:cNvSpPr/>
          <p:nvPr/>
        </p:nvSpPr>
        <p:spPr>
          <a:xfrm rot="-16200000">
            <a:off x="5197925" y="5593310"/>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02009" y="4109595"/>
            <a:ext cx="2299191" cy="213540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28328" y="5210676"/>
            <a:ext cx="2134675" cy="594907"/>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25974" y="4877398"/>
            <a:ext cx="1981268" cy="143315"/>
          </a:xfrm>
          <a:prstGeom prst="rect">
            <a:avLst/>
          </a:prstGeom>
        </p:spPr>
      </p:pic>
      <p:sp>
        <p:nvSpPr>
          <p:cNvPr id="21" name="TextBox 20"/>
          <p:cNvSpPr txBox="1"/>
          <p:nvPr/>
        </p:nvSpPr>
        <p:spPr>
          <a:xfrm>
            <a:off x="8529859" y="6244994"/>
            <a:ext cx="1373453" cy="369332"/>
          </a:xfrm>
          <a:prstGeom prst="rect">
            <a:avLst/>
          </a:prstGeom>
          <a:noFill/>
        </p:spPr>
        <p:txBody>
          <a:bodyPr wrap="none" rtlCol="0">
            <a:spAutoFit/>
          </a:bodyPr>
          <a:lstStyle/>
          <a:p>
            <a:r>
              <a:rPr lang="en-GB" dirty="0" smtClean="0"/>
              <a:t>Delete Event</a:t>
            </a:r>
            <a:endParaRPr lang="en-US" dirty="0"/>
          </a:p>
        </p:txBody>
      </p:sp>
      <p:pic>
        <p:nvPicPr>
          <p:cNvPr id="22" name="Picture 2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36509" y="2010390"/>
            <a:ext cx="1828800" cy="917986"/>
          </a:xfrm>
          <a:prstGeom prst="rect">
            <a:avLst/>
          </a:prstGeom>
        </p:spPr>
      </p:pic>
      <p:sp>
        <p:nvSpPr>
          <p:cNvPr id="23" name="TextBox 22"/>
          <p:cNvSpPr txBox="1"/>
          <p:nvPr/>
        </p:nvSpPr>
        <p:spPr>
          <a:xfrm>
            <a:off x="5060366" y="3520048"/>
            <a:ext cx="1932132" cy="369332"/>
          </a:xfrm>
          <a:prstGeom prst="rect">
            <a:avLst/>
          </a:prstGeom>
          <a:noFill/>
        </p:spPr>
        <p:txBody>
          <a:bodyPr wrap="none" rtlCol="0">
            <a:spAutoFit/>
          </a:bodyPr>
          <a:lstStyle/>
          <a:p>
            <a:r>
              <a:rPr lang="en-GB" dirty="0" smtClean="0"/>
              <a:t>Assign coordinator</a:t>
            </a:r>
            <a:endParaRPr lang="en-US" dirty="0"/>
          </a:p>
        </p:txBody>
      </p:sp>
      <p:sp>
        <p:nvSpPr>
          <p:cNvPr id="24" name="Right Arrow 23"/>
          <p:cNvSpPr/>
          <p:nvPr/>
        </p:nvSpPr>
        <p:spPr>
          <a:xfrm>
            <a:off x="9660207" y="5000182"/>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69118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t>
            </a:r>
            <a:endParaRPr lang="en-US" dirty="0"/>
          </a:p>
        </p:txBody>
      </p:sp>
      <p:sp>
        <p:nvSpPr>
          <p:cNvPr id="3" name="Content Placeholder 2"/>
          <p:cNvSpPr>
            <a:spLocks noGrp="1"/>
          </p:cNvSpPr>
          <p:nvPr>
            <p:ph idx="1"/>
          </p:nvPr>
        </p:nvSpPr>
        <p:spPr>
          <a:xfrm>
            <a:off x="838200" y="914400"/>
            <a:ext cx="10515600" cy="5262563"/>
          </a:xfrm>
        </p:spPr>
        <p:txBody>
          <a:bodyPr>
            <a:normAutofit/>
          </a:bodyPr>
          <a:lstStyle/>
          <a:p>
            <a:pPr marL="0" indent="0" algn="ctr">
              <a:buNone/>
            </a:pPr>
            <a:endParaRPr lang="en-GB" sz="4000" dirty="0" smtClean="0">
              <a:latin typeface="+mj-lt"/>
            </a:endParaRPr>
          </a:p>
          <a:p>
            <a:pPr marL="0" indent="0" algn="ctr">
              <a:buNone/>
            </a:pPr>
            <a:endParaRPr lang="en-GB" sz="4000" dirty="0">
              <a:latin typeface="+mj-lt"/>
            </a:endParaRPr>
          </a:p>
          <a:p>
            <a:pPr marL="0" indent="0" algn="ctr">
              <a:buNone/>
            </a:pPr>
            <a:endParaRPr lang="en-GB" sz="4000" dirty="0" smtClean="0">
              <a:latin typeface="+mj-lt"/>
            </a:endParaRPr>
          </a:p>
          <a:p>
            <a:pPr marL="0" indent="0" algn="ctr">
              <a:buNone/>
            </a:pPr>
            <a:r>
              <a:rPr lang="en-GB" sz="4000" dirty="0" smtClean="0">
                <a:latin typeface="+mj-lt"/>
              </a:rPr>
              <a:t>Recent </a:t>
            </a:r>
            <a:r>
              <a:rPr lang="en-GB" sz="4000" dirty="0" smtClean="0">
                <a:latin typeface="+mj-lt"/>
              </a:rPr>
              <a:t>Work </a:t>
            </a:r>
          </a:p>
          <a:p>
            <a:pPr marL="0" indent="0" algn="ctr">
              <a:buNone/>
            </a:pPr>
            <a:r>
              <a:rPr lang="en-GB" sz="4000" dirty="0" smtClean="0">
                <a:latin typeface="+mj-lt"/>
              </a:rPr>
              <a:t>CSE-402</a:t>
            </a:r>
            <a:endParaRPr lang="en-US" sz="4000" dirty="0">
              <a:latin typeface="+mj-lt"/>
            </a:endParaRPr>
          </a:p>
        </p:txBody>
      </p:sp>
    </p:spTree>
    <p:extLst>
      <p:ext uri="{BB962C8B-B14F-4D97-AF65-F5344CB8AC3E}">
        <p14:creationId xmlns:p14="http://schemas.microsoft.com/office/powerpoint/2010/main" val="2586731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440497"/>
            <a:ext cx="10515600" cy="924280"/>
          </a:xfrm>
        </p:spPr>
        <p:txBody>
          <a:bodyPr/>
          <a:lstStyle/>
          <a:p>
            <a:r>
              <a:rPr lang="en-US" dirty="0" smtClean="0"/>
              <a:t>Humayra Shirin Mony</a:t>
            </a:r>
            <a:endParaRPr lang="en-GB" dirty="0"/>
          </a:p>
        </p:txBody>
      </p:sp>
      <p:sp>
        <p:nvSpPr>
          <p:cNvPr id="3" name="Text Placeholder 2"/>
          <p:cNvSpPr>
            <a:spLocks noGrp="1"/>
          </p:cNvSpPr>
          <p:nvPr>
            <p:ph type="body" idx="1"/>
          </p:nvPr>
        </p:nvSpPr>
        <p:spPr>
          <a:xfrm>
            <a:off x="831850" y="1528549"/>
            <a:ext cx="10515600" cy="4561101"/>
          </a:xfrm>
        </p:spPr>
        <p:txBody>
          <a:bodyPr>
            <a:normAutofit/>
          </a:bodyPr>
          <a:lstStyle/>
          <a:p>
            <a:r>
              <a:rPr lang="en-US" b="1" dirty="0" smtClean="0">
                <a:solidFill>
                  <a:schemeClr val="tx1"/>
                </a:solidFill>
              </a:rPr>
              <a:t>Completed </a:t>
            </a:r>
            <a:r>
              <a:rPr lang="en-US" b="1" dirty="0" smtClean="0">
                <a:solidFill>
                  <a:schemeClr val="tx1"/>
                </a:solidFill>
              </a:rPr>
              <a:t>Works</a:t>
            </a:r>
            <a:endParaRPr lang="en-US" b="1" dirty="0" smtClean="0">
              <a:solidFill>
                <a:schemeClr val="tx1"/>
              </a:solidFill>
            </a:endParaRPr>
          </a:p>
          <a:p>
            <a:pPr marL="342900" indent="-342900">
              <a:buFont typeface="Arial" panose="020B0604020202020204" pitchFamily="34" charset="0"/>
              <a:buChar char="•"/>
            </a:pPr>
            <a:r>
              <a:rPr lang="en-GB" dirty="0">
                <a:solidFill>
                  <a:schemeClr val="tx1"/>
                </a:solidFill>
              </a:rPr>
              <a:t>Product donation and manage product record</a:t>
            </a:r>
          </a:p>
          <a:p>
            <a:pPr marL="342900" indent="-342900">
              <a:buFont typeface="Arial" panose="020B0604020202020204" pitchFamily="34" charset="0"/>
              <a:buChar char="•"/>
            </a:pPr>
            <a:r>
              <a:rPr lang="en-GB" dirty="0" smtClean="0">
                <a:solidFill>
                  <a:schemeClr val="tx1"/>
                </a:solidFill>
              </a:rPr>
              <a:t>Chat </a:t>
            </a:r>
            <a:r>
              <a:rPr lang="en-GB" dirty="0" smtClean="0">
                <a:solidFill>
                  <a:schemeClr val="tx1"/>
                </a:solidFill>
              </a:rPr>
              <a:t>box</a:t>
            </a:r>
          </a:p>
          <a:p>
            <a:pPr marL="342900" indent="-342900">
              <a:buFont typeface="Arial" panose="020B0604020202020204" pitchFamily="34" charset="0"/>
              <a:buChar char="•"/>
            </a:pPr>
            <a:r>
              <a:rPr lang="en-GB" dirty="0" smtClean="0">
                <a:solidFill>
                  <a:schemeClr val="tx1"/>
                </a:solidFill>
              </a:rPr>
              <a:t>Create job </a:t>
            </a:r>
            <a:r>
              <a:rPr lang="en-GB" dirty="0">
                <a:solidFill>
                  <a:schemeClr val="tx1"/>
                </a:solidFill>
              </a:rPr>
              <a:t>p</a:t>
            </a:r>
            <a:r>
              <a:rPr lang="en-GB" dirty="0" smtClean="0">
                <a:solidFill>
                  <a:schemeClr val="tx1"/>
                </a:solidFill>
              </a:rPr>
              <a:t>ost</a:t>
            </a:r>
          </a:p>
          <a:p>
            <a:pPr marL="342900" indent="-342900">
              <a:buFont typeface="Arial" panose="020B0604020202020204" pitchFamily="34" charset="0"/>
              <a:buChar char="•"/>
            </a:pPr>
            <a:r>
              <a:rPr lang="en-GB" dirty="0" smtClean="0">
                <a:solidFill>
                  <a:schemeClr val="tx1"/>
                </a:solidFill>
              </a:rPr>
              <a:t>Job applying</a:t>
            </a:r>
          </a:p>
          <a:p>
            <a:pPr marL="342900" indent="-342900">
              <a:buFont typeface="Arial" panose="020B0604020202020204" pitchFamily="34" charset="0"/>
              <a:buChar char="•"/>
            </a:pPr>
            <a:r>
              <a:rPr lang="en-GB" dirty="0" smtClean="0">
                <a:solidFill>
                  <a:schemeClr val="tx1"/>
                </a:solidFill>
              </a:rPr>
              <a:t>Child </a:t>
            </a:r>
            <a:r>
              <a:rPr lang="en-GB" dirty="0" smtClean="0">
                <a:solidFill>
                  <a:schemeClr val="tx1"/>
                </a:solidFill>
              </a:rPr>
              <a:t>sponsorship</a:t>
            </a:r>
            <a:endParaRPr lang="en-GB" dirty="0" smtClean="0">
              <a:solidFill>
                <a:schemeClr val="tx1"/>
              </a:solidFill>
            </a:endParaRP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endParaRPr lang="en-GB" dirty="0">
              <a:solidFill>
                <a:schemeClr val="tx1"/>
              </a:solidFill>
            </a:endParaRPr>
          </a:p>
        </p:txBody>
      </p:sp>
    </p:spTree>
    <p:extLst>
      <p:ext uri="{BB962C8B-B14F-4D97-AF65-F5344CB8AC3E}">
        <p14:creationId xmlns:p14="http://schemas.microsoft.com/office/powerpoint/2010/main" val="659274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263259"/>
          </a:xfrm>
        </p:spPr>
        <p:txBody>
          <a:bodyPr>
            <a:normAutofit/>
          </a:bodyPr>
          <a:lstStyle/>
          <a:p>
            <a:r>
              <a:rPr lang="en-GB" sz="4000" dirty="0"/>
              <a:t>Product donation and manage product </a:t>
            </a:r>
            <a:r>
              <a:rPr lang="en-GB" sz="4000" dirty="0" smtClean="0"/>
              <a:t>record</a:t>
            </a:r>
            <a:r>
              <a:rPr lang="en-GB" dirty="0"/>
              <a:t/>
            </a:r>
            <a:br>
              <a:rPr lang="en-GB" dirty="0"/>
            </a:br>
            <a:r>
              <a:rPr lang="en-GB" sz="2000" dirty="0" smtClean="0">
                <a:latin typeface="+mn-lt"/>
              </a:rPr>
              <a:t>Donor will be able to donate and record will be stored here</a:t>
            </a:r>
            <a:endParaRPr lang="en-GB" sz="2000" dirty="0">
              <a:latin typeface="+mn-lt"/>
            </a:endParaRPr>
          </a:p>
        </p:txBody>
      </p:sp>
      <p:sp>
        <p:nvSpPr>
          <p:cNvPr id="3" name="Content Placeholder 2"/>
          <p:cNvSpPr>
            <a:spLocks noGrp="1"/>
          </p:cNvSpPr>
          <p:nvPr>
            <p:ph idx="1"/>
          </p:nvPr>
        </p:nvSpPr>
        <p:spPr>
          <a:xfrm>
            <a:off x="838200" y="2167003"/>
            <a:ext cx="10515600" cy="4009959"/>
          </a:xfrm>
        </p:spPr>
        <p:txBody>
          <a:bodyPr/>
          <a:lstStyle/>
          <a:p>
            <a:pPr marL="0" indent="0">
              <a:buNone/>
            </a:pPr>
            <a:r>
              <a:rPr lang="en-GB" dirty="0"/>
              <a:t> </a:t>
            </a:r>
          </a:p>
        </p:txBody>
      </p:sp>
      <p:sp>
        <p:nvSpPr>
          <p:cNvPr id="10" name="TextBox 9"/>
          <p:cNvSpPr txBox="1"/>
          <p:nvPr/>
        </p:nvSpPr>
        <p:spPr>
          <a:xfrm>
            <a:off x="2842993" y="6053257"/>
            <a:ext cx="1095813" cy="369332"/>
          </a:xfrm>
          <a:prstGeom prst="rect">
            <a:avLst/>
          </a:prstGeom>
          <a:noFill/>
        </p:spPr>
        <p:txBody>
          <a:bodyPr wrap="none" rtlCol="0">
            <a:spAutoFit/>
          </a:bodyPr>
          <a:lstStyle/>
          <a:p>
            <a:r>
              <a:rPr lang="en-US" dirty="0"/>
              <a:t>Donor list</a:t>
            </a:r>
          </a:p>
        </p:txBody>
      </p:sp>
      <p:pic>
        <p:nvPicPr>
          <p:cNvPr id="2050" name="Picture 2" descr="C:\Users\LENOVO\Downloads\aaaaaaaaaaaaaaa.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24646" y="1792552"/>
            <a:ext cx="4644585" cy="1725348"/>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LENOVO\Downloads\aaaaaaaaaaaaaa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1394" y="1792552"/>
            <a:ext cx="4799012" cy="19158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LENOVO\Downloads\aaaaaaaaaaaaaaaaaaaaaa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4646" y="4457591"/>
            <a:ext cx="4644585" cy="159566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LENOVO\Downloads\aaaaaaaaaaaaaaaaaaaaaaaaaaaaa.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1394" y="4267200"/>
            <a:ext cx="4799012" cy="17860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387163" y="3606800"/>
            <a:ext cx="2007473" cy="369332"/>
          </a:xfrm>
          <a:prstGeom prst="rect">
            <a:avLst/>
          </a:prstGeom>
          <a:noFill/>
        </p:spPr>
        <p:txBody>
          <a:bodyPr wrap="none" rtlCol="0">
            <a:spAutoFit/>
          </a:bodyPr>
          <a:lstStyle/>
          <a:p>
            <a:r>
              <a:rPr lang="en-GB" dirty="0" smtClean="0"/>
              <a:t>Product Budget List</a:t>
            </a:r>
            <a:endParaRPr lang="en-US" dirty="0"/>
          </a:p>
        </p:txBody>
      </p:sp>
      <p:sp>
        <p:nvSpPr>
          <p:cNvPr id="5" name="TextBox 4"/>
          <p:cNvSpPr txBox="1"/>
          <p:nvPr/>
        </p:nvSpPr>
        <p:spPr>
          <a:xfrm>
            <a:off x="8151165" y="3517900"/>
            <a:ext cx="1191545" cy="369332"/>
          </a:xfrm>
          <a:prstGeom prst="rect">
            <a:avLst/>
          </a:prstGeom>
          <a:noFill/>
        </p:spPr>
        <p:txBody>
          <a:bodyPr wrap="none" rtlCol="0">
            <a:spAutoFit/>
          </a:bodyPr>
          <a:lstStyle/>
          <a:p>
            <a:r>
              <a:rPr lang="en-GB" dirty="0" smtClean="0"/>
              <a:t>Donor Info</a:t>
            </a:r>
            <a:endParaRPr lang="en-US" dirty="0"/>
          </a:p>
        </p:txBody>
      </p:sp>
      <p:sp>
        <p:nvSpPr>
          <p:cNvPr id="6" name="TextBox 5"/>
          <p:cNvSpPr txBox="1"/>
          <p:nvPr/>
        </p:nvSpPr>
        <p:spPr>
          <a:xfrm>
            <a:off x="7847589" y="6053257"/>
            <a:ext cx="1798698" cy="369332"/>
          </a:xfrm>
          <a:prstGeom prst="rect">
            <a:avLst/>
          </a:prstGeom>
          <a:noFill/>
        </p:spPr>
        <p:txBody>
          <a:bodyPr wrap="none" rtlCol="0">
            <a:spAutoFit/>
          </a:bodyPr>
          <a:lstStyle/>
          <a:p>
            <a:r>
              <a:rPr lang="en-GB" dirty="0" smtClean="0"/>
              <a:t>Edit Donor Name</a:t>
            </a:r>
            <a:endParaRPr lang="en-US" dirty="0"/>
          </a:p>
        </p:txBody>
      </p:sp>
    </p:spTree>
    <p:extLst>
      <p:ext uri="{BB962C8B-B14F-4D97-AF65-F5344CB8AC3E}">
        <p14:creationId xmlns:p14="http://schemas.microsoft.com/office/powerpoint/2010/main" val="3544567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    </a:t>
            </a:r>
            <a:endParaRPr lang="en-US" dirty="0"/>
          </a:p>
        </p:txBody>
      </p:sp>
      <p:sp>
        <p:nvSpPr>
          <p:cNvPr id="3" name="Content Placeholder 2"/>
          <p:cNvSpPr>
            <a:spLocks noGrp="1"/>
          </p:cNvSpPr>
          <p:nvPr>
            <p:ph idx="1"/>
          </p:nvPr>
        </p:nvSpPr>
        <p:spPr/>
        <p:txBody>
          <a:bodyPr>
            <a:normAutofit/>
          </a:bodyPr>
          <a:lstStyle/>
          <a:p>
            <a:pPr marL="0" indent="0" algn="ctr">
              <a:buNone/>
            </a:pPr>
            <a:endParaRPr lang="en-GB" sz="4000" b="1" dirty="0" smtClean="0">
              <a:latin typeface="+mj-lt"/>
            </a:endParaRPr>
          </a:p>
          <a:p>
            <a:pPr marL="0" indent="0" algn="ctr">
              <a:buNone/>
            </a:pPr>
            <a:r>
              <a:rPr lang="en-GB" sz="4000" b="1" dirty="0" smtClean="0">
                <a:latin typeface="+mj-lt"/>
              </a:rPr>
              <a:t>  </a:t>
            </a:r>
            <a:endParaRPr lang="en-GB" sz="4000" b="1" dirty="0">
              <a:latin typeface="+mj-lt"/>
            </a:endParaRPr>
          </a:p>
          <a:p>
            <a:pPr marL="0" indent="0" algn="ctr">
              <a:buNone/>
            </a:pPr>
            <a:r>
              <a:rPr lang="en-GB" sz="4000" dirty="0" smtClean="0">
                <a:latin typeface="+mj-lt"/>
              </a:rPr>
              <a:t>Previous </a:t>
            </a:r>
            <a:r>
              <a:rPr lang="en-GB" sz="4000" dirty="0" smtClean="0">
                <a:latin typeface="+mj-lt"/>
              </a:rPr>
              <a:t>Work </a:t>
            </a:r>
          </a:p>
          <a:p>
            <a:pPr marL="0" indent="0" algn="ctr">
              <a:buNone/>
            </a:pPr>
            <a:r>
              <a:rPr lang="en-GB" sz="4000" dirty="0" smtClean="0">
                <a:latin typeface="+mj-lt"/>
              </a:rPr>
              <a:t>CSE-400</a:t>
            </a:r>
            <a:endParaRPr lang="en-US" sz="4000" dirty="0">
              <a:latin typeface="+mj-lt"/>
            </a:endParaRPr>
          </a:p>
        </p:txBody>
      </p:sp>
    </p:spTree>
    <p:extLst>
      <p:ext uri="{BB962C8B-B14F-4D97-AF65-F5344CB8AC3E}">
        <p14:creationId xmlns:p14="http://schemas.microsoft.com/office/powerpoint/2010/main" val="18975232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263259"/>
          </a:xfrm>
        </p:spPr>
        <p:txBody>
          <a:bodyPr>
            <a:normAutofit/>
          </a:bodyPr>
          <a:lstStyle/>
          <a:p>
            <a:r>
              <a:rPr lang="en-GB" sz="4000" dirty="0"/>
              <a:t>Chat </a:t>
            </a:r>
            <a:r>
              <a:rPr lang="en-GB" sz="4000" dirty="0" smtClean="0"/>
              <a:t>box</a:t>
            </a:r>
            <a:r>
              <a:rPr lang="en-GB" dirty="0" smtClean="0"/>
              <a:t/>
            </a:r>
            <a:br>
              <a:rPr lang="en-GB" dirty="0" smtClean="0"/>
            </a:br>
            <a:r>
              <a:rPr lang="en-US" sz="2000" dirty="0">
                <a:latin typeface="+mn-lt"/>
              </a:rPr>
              <a:t>Admin can chat only admin staff</a:t>
            </a:r>
            <a:r>
              <a:rPr lang="en-US" sz="2000" dirty="0" smtClean="0">
                <a:latin typeface="+mn-lt"/>
              </a:rPr>
              <a:t>, manager, volunteer, legal </a:t>
            </a:r>
            <a:r>
              <a:rPr lang="en-US" sz="2000" dirty="0">
                <a:latin typeface="+mn-lt"/>
              </a:rPr>
              <a:t>advisor</a:t>
            </a:r>
            <a:r>
              <a:rPr lang="en-US" sz="2000" dirty="0" smtClean="0">
                <a:latin typeface="+mn-lt"/>
              </a:rPr>
              <a:t>.</a:t>
            </a:r>
            <a:endParaRPr lang="en-GB" sz="4000" dirty="0">
              <a:latin typeface="+mn-lt"/>
            </a:endParaRPr>
          </a:p>
        </p:txBody>
      </p:sp>
      <p:sp>
        <p:nvSpPr>
          <p:cNvPr id="3" name="Content Placeholder 2"/>
          <p:cNvSpPr>
            <a:spLocks noGrp="1"/>
          </p:cNvSpPr>
          <p:nvPr>
            <p:ph idx="1"/>
          </p:nvPr>
        </p:nvSpPr>
        <p:spPr>
          <a:xfrm>
            <a:off x="838200" y="2167003"/>
            <a:ext cx="10515600" cy="4009959"/>
          </a:xfrm>
        </p:spPr>
        <p:txBody>
          <a:bodyPr/>
          <a:lstStyle/>
          <a:p>
            <a:pPr marL="0" indent="0">
              <a:buNone/>
            </a:pPr>
            <a:r>
              <a:rPr lang="en-GB" dirty="0"/>
              <a:t> </a:t>
            </a:r>
          </a:p>
        </p:txBody>
      </p:sp>
      <p:sp>
        <p:nvSpPr>
          <p:cNvPr id="6" name="TextBox 5"/>
          <p:cNvSpPr txBox="1"/>
          <p:nvPr/>
        </p:nvSpPr>
        <p:spPr>
          <a:xfrm>
            <a:off x="9428559" y="5702836"/>
            <a:ext cx="984052" cy="369332"/>
          </a:xfrm>
          <a:prstGeom prst="rect">
            <a:avLst/>
          </a:prstGeom>
          <a:noFill/>
        </p:spPr>
        <p:txBody>
          <a:bodyPr wrap="none" rtlCol="0">
            <a:spAutoFit/>
          </a:bodyPr>
          <a:lstStyle/>
          <a:p>
            <a:r>
              <a:rPr lang="en-US" dirty="0"/>
              <a:t>Exit chat</a:t>
            </a:r>
          </a:p>
        </p:txBody>
      </p:sp>
      <p:sp>
        <p:nvSpPr>
          <p:cNvPr id="7" name="TextBox 6"/>
          <p:cNvSpPr txBox="1"/>
          <p:nvPr/>
        </p:nvSpPr>
        <p:spPr>
          <a:xfrm>
            <a:off x="2268465" y="5702836"/>
            <a:ext cx="1100912" cy="369332"/>
          </a:xfrm>
          <a:prstGeom prst="rect">
            <a:avLst/>
          </a:prstGeom>
          <a:noFill/>
        </p:spPr>
        <p:txBody>
          <a:bodyPr wrap="square" rtlCol="0">
            <a:spAutoFit/>
          </a:bodyPr>
          <a:lstStyle/>
          <a:p>
            <a:r>
              <a:rPr lang="en-US" dirty="0"/>
              <a:t>Chat box</a:t>
            </a:r>
          </a:p>
        </p:txBody>
      </p:sp>
      <p:pic>
        <p:nvPicPr>
          <p:cNvPr id="10" name="Picture 9" descr="C:\Users\Acer\Pictures\chat\chat.png"/>
          <p:cNvPicPr/>
          <p:nvPr/>
        </p:nvPicPr>
        <p:blipFill>
          <a:blip r:embed="rId2">
            <a:extLst>
              <a:ext uri="{28A0092B-C50C-407E-A947-70E740481C1C}">
                <a14:useLocalDpi xmlns:a14="http://schemas.microsoft.com/office/drawing/2010/main" val="0"/>
              </a:ext>
            </a:extLst>
          </a:blip>
          <a:srcRect/>
          <a:stretch>
            <a:fillRect/>
          </a:stretch>
        </p:blipFill>
        <p:spPr bwMode="auto">
          <a:xfrm>
            <a:off x="1003300" y="2914948"/>
            <a:ext cx="3631242" cy="2680301"/>
          </a:xfrm>
          <a:prstGeom prst="rect">
            <a:avLst/>
          </a:prstGeom>
          <a:noFill/>
          <a:ln>
            <a:noFill/>
          </a:ln>
        </p:spPr>
      </p:pic>
      <p:pic>
        <p:nvPicPr>
          <p:cNvPr id="11" name="Picture 10" descr="C:\Users\Acer\Pictures\chat\exit chat.png"/>
          <p:cNvPicPr/>
          <p:nvPr/>
        </p:nvPicPr>
        <p:blipFill>
          <a:blip r:embed="rId3">
            <a:extLst>
              <a:ext uri="{28A0092B-C50C-407E-A947-70E740481C1C}">
                <a14:useLocalDpi xmlns:a14="http://schemas.microsoft.com/office/drawing/2010/main" val="0"/>
              </a:ext>
            </a:extLst>
          </a:blip>
          <a:srcRect/>
          <a:stretch>
            <a:fillRect/>
          </a:stretch>
        </p:blipFill>
        <p:spPr bwMode="auto">
          <a:xfrm>
            <a:off x="8178800" y="2914948"/>
            <a:ext cx="3483570" cy="2680301"/>
          </a:xfrm>
          <a:prstGeom prst="rect">
            <a:avLst/>
          </a:prstGeom>
          <a:noFill/>
          <a:ln>
            <a:noFill/>
          </a:ln>
        </p:spPr>
      </p:pic>
      <p:pic>
        <p:nvPicPr>
          <p:cNvPr id="8" name="Picture 6" descr="C:\Users\LENOVO\Downloads\aaaaaaaaaaaaaaacha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4684" y="2914947"/>
            <a:ext cx="3168409" cy="26803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16495" y="5702836"/>
            <a:ext cx="2724785" cy="369332"/>
          </a:xfrm>
          <a:prstGeom prst="rect">
            <a:avLst/>
          </a:prstGeom>
          <a:noFill/>
        </p:spPr>
        <p:txBody>
          <a:bodyPr wrap="none" rtlCol="0">
            <a:spAutoFit/>
          </a:bodyPr>
          <a:lstStyle/>
          <a:p>
            <a:r>
              <a:rPr lang="en-GB" dirty="0" smtClean="0"/>
              <a:t>Admin &amp; staff conversation</a:t>
            </a:r>
            <a:endParaRPr lang="en-US" dirty="0"/>
          </a:p>
        </p:txBody>
      </p:sp>
    </p:spTree>
    <p:extLst>
      <p:ext uri="{BB962C8B-B14F-4D97-AF65-F5344CB8AC3E}">
        <p14:creationId xmlns:p14="http://schemas.microsoft.com/office/powerpoint/2010/main" val="708117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263259"/>
          </a:xfrm>
        </p:spPr>
        <p:txBody>
          <a:bodyPr>
            <a:normAutofit/>
          </a:bodyPr>
          <a:lstStyle/>
          <a:p>
            <a:r>
              <a:rPr lang="en-GB" sz="4000" dirty="0"/>
              <a:t>Create job </a:t>
            </a:r>
            <a:r>
              <a:rPr lang="en-GB" sz="4000" dirty="0" smtClean="0"/>
              <a:t>post</a:t>
            </a:r>
            <a:r>
              <a:rPr lang="en-GB" dirty="0" smtClean="0"/>
              <a:t/>
            </a:r>
            <a:br>
              <a:rPr lang="en-GB" dirty="0" smtClean="0"/>
            </a:br>
            <a:r>
              <a:rPr lang="en-GB" sz="2000" dirty="0" smtClean="0">
                <a:latin typeface="+mn-lt"/>
              </a:rPr>
              <a:t>Admin will create job post according to </a:t>
            </a:r>
            <a:r>
              <a:rPr lang="en-GB" sz="2000" dirty="0">
                <a:latin typeface="+mn-lt"/>
              </a:rPr>
              <a:t>vacancy</a:t>
            </a:r>
            <a:r>
              <a:rPr lang="en-GB" sz="2000" dirty="0" smtClean="0">
                <a:latin typeface="+mn-lt"/>
              </a:rPr>
              <a:t>, manage application, view applicant details</a:t>
            </a:r>
            <a:endParaRPr lang="en-GB" sz="2200" dirty="0">
              <a:latin typeface="+mn-lt"/>
            </a:endParaRPr>
          </a:p>
        </p:txBody>
      </p:sp>
      <p:sp>
        <p:nvSpPr>
          <p:cNvPr id="3" name="Content Placeholder 2"/>
          <p:cNvSpPr>
            <a:spLocks noGrp="1"/>
          </p:cNvSpPr>
          <p:nvPr>
            <p:ph idx="1"/>
          </p:nvPr>
        </p:nvSpPr>
        <p:spPr>
          <a:xfrm>
            <a:off x="838200" y="2167003"/>
            <a:ext cx="10515600" cy="4459265"/>
          </a:xfrm>
        </p:spPr>
        <p:txBody>
          <a:bodyPr/>
          <a:lstStyle/>
          <a:p>
            <a:pPr marL="0" indent="0">
              <a:buNone/>
            </a:pPr>
            <a:r>
              <a:rPr lang="en-GB" dirty="0"/>
              <a:t> </a:t>
            </a:r>
          </a:p>
        </p:txBody>
      </p:sp>
      <p:sp>
        <p:nvSpPr>
          <p:cNvPr id="6" name="TextBox 5"/>
          <p:cNvSpPr txBox="1"/>
          <p:nvPr/>
        </p:nvSpPr>
        <p:spPr>
          <a:xfrm>
            <a:off x="2682608" y="6074814"/>
            <a:ext cx="1171283" cy="369332"/>
          </a:xfrm>
          <a:prstGeom prst="rect">
            <a:avLst/>
          </a:prstGeom>
          <a:noFill/>
        </p:spPr>
        <p:txBody>
          <a:bodyPr wrap="none" rtlCol="0">
            <a:spAutoFit/>
          </a:bodyPr>
          <a:lstStyle/>
          <a:p>
            <a:r>
              <a:rPr lang="en-US" dirty="0"/>
              <a:t>J</a:t>
            </a:r>
            <a:r>
              <a:rPr lang="en-US" dirty="0" smtClean="0"/>
              <a:t>ob </a:t>
            </a:r>
            <a:r>
              <a:rPr lang="en-US" dirty="0"/>
              <a:t>details</a:t>
            </a:r>
          </a:p>
        </p:txBody>
      </p:sp>
      <p:sp>
        <p:nvSpPr>
          <p:cNvPr id="7" name="TextBox 6"/>
          <p:cNvSpPr txBox="1"/>
          <p:nvPr/>
        </p:nvSpPr>
        <p:spPr>
          <a:xfrm>
            <a:off x="2223276" y="2727879"/>
            <a:ext cx="1632747" cy="369332"/>
          </a:xfrm>
          <a:prstGeom prst="rect">
            <a:avLst/>
          </a:prstGeom>
          <a:noFill/>
        </p:spPr>
        <p:txBody>
          <a:bodyPr wrap="square" rtlCol="0">
            <a:spAutoFit/>
          </a:bodyPr>
          <a:lstStyle/>
          <a:p>
            <a:r>
              <a:rPr lang="en-US" dirty="0" smtClean="0"/>
              <a:t> </a:t>
            </a:r>
            <a:r>
              <a:rPr lang="en-US" dirty="0"/>
              <a:t>Admin Header</a:t>
            </a:r>
          </a:p>
        </p:txBody>
      </p:sp>
      <p:pic>
        <p:nvPicPr>
          <p:cNvPr id="11" name="Picture 10" descr="C:\Users\Acer\Pictures\job\admin job.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0892" y="1454613"/>
            <a:ext cx="3352908" cy="1912690"/>
          </a:xfrm>
          <a:prstGeom prst="rect">
            <a:avLst/>
          </a:prstGeom>
          <a:noFill/>
          <a:ln>
            <a:noFill/>
          </a:ln>
        </p:spPr>
      </p:pic>
      <p:pic>
        <p:nvPicPr>
          <p:cNvPr id="10" name="Picture 9" descr="C:\Users\Acer\Pictures\job\job....admin.png"/>
          <p:cNvPicPr/>
          <p:nvPr/>
        </p:nvPicPr>
        <p:blipFill rotWithShape="1">
          <a:blip r:embed="rId3">
            <a:extLst>
              <a:ext uri="{28A0092B-C50C-407E-A947-70E740481C1C}">
                <a14:useLocalDpi xmlns:a14="http://schemas.microsoft.com/office/drawing/2010/main" val="0"/>
              </a:ext>
            </a:extLst>
          </a:blip>
          <a:srcRect l="1161" t="-30262" r="-1161" b="26539"/>
          <a:stretch/>
        </p:blipFill>
        <p:spPr bwMode="auto">
          <a:xfrm>
            <a:off x="1210850" y="1447719"/>
            <a:ext cx="3657600" cy="1280160"/>
          </a:xfrm>
          <a:prstGeom prst="rect">
            <a:avLst/>
          </a:prstGeom>
          <a:noFill/>
          <a:ln>
            <a:noFill/>
          </a:ln>
        </p:spPr>
      </p:pic>
      <p:pic>
        <p:nvPicPr>
          <p:cNvPr id="12" name="Picture 11" descr="C:\Users\Acer\Pictures\job\admin...job create.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0892" y="4064000"/>
            <a:ext cx="3352908" cy="2010814"/>
          </a:xfrm>
          <a:prstGeom prst="rect">
            <a:avLst/>
          </a:prstGeom>
          <a:noFill/>
          <a:ln>
            <a:noFill/>
          </a:ln>
        </p:spPr>
      </p:pic>
      <p:sp>
        <p:nvSpPr>
          <p:cNvPr id="4" name="TextBox 3"/>
          <p:cNvSpPr txBox="1"/>
          <p:nvPr/>
        </p:nvSpPr>
        <p:spPr>
          <a:xfrm>
            <a:off x="7941513" y="6074814"/>
            <a:ext cx="931665" cy="369332"/>
          </a:xfrm>
          <a:prstGeom prst="rect">
            <a:avLst/>
          </a:prstGeom>
          <a:noFill/>
        </p:spPr>
        <p:txBody>
          <a:bodyPr wrap="none" rtlCol="0">
            <a:spAutoFit/>
          </a:bodyPr>
          <a:lstStyle/>
          <a:p>
            <a:r>
              <a:rPr lang="en-US" dirty="0"/>
              <a:t>Add Job</a:t>
            </a:r>
          </a:p>
        </p:txBody>
      </p:sp>
      <p:sp>
        <p:nvSpPr>
          <p:cNvPr id="8" name="Down Arrow 7"/>
          <p:cNvSpPr/>
          <p:nvPr/>
        </p:nvSpPr>
        <p:spPr>
          <a:xfrm>
            <a:off x="2918491" y="3097211"/>
            <a:ext cx="242316" cy="3758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040" y="4034437"/>
            <a:ext cx="3229660" cy="1717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7750115" y="3473065"/>
            <a:ext cx="1314462" cy="369332"/>
          </a:xfrm>
          <a:prstGeom prst="rect">
            <a:avLst/>
          </a:prstGeom>
          <a:noFill/>
        </p:spPr>
        <p:txBody>
          <a:bodyPr wrap="none" rtlCol="0">
            <a:spAutoFit/>
          </a:bodyPr>
          <a:lstStyle/>
          <a:p>
            <a:r>
              <a:rPr lang="en-GB" dirty="0" smtClean="0"/>
              <a:t>Job Vacancy</a:t>
            </a:r>
            <a:endParaRPr lang="en-US" dirty="0"/>
          </a:p>
        </p:txBody>
      </p:sp>
    </p:spTree>
    <p:extLst>
      <p:ext uri="{BB962C8B-B14F-4D97-AF65-F5344CB8AC3E}">
        <p14:creationId xmlns:p14="http://schemas.microsoft.com/office/powerpoint/2010/main" val="2868849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263259"/>
          </a:xfrm>
        </p:spPr>
        <p:txBody>
          <a:bodyPr>
            <a:normAutofit/>
          </a:bodyPr>
          <a:lstStyle/>
          <a:p>
            <a:r>
              <a:rPr lang="en-GB" sz="4000" dirty="0"/>
              <a:t>Job </a:t>
            </a:r>
            <a:r>
              <a:rPr lang="en-GB" sz="4000" dirty="0" smtClean="0"/>
              <a:t>applying</a:t>
            </a:r>
            <a:br>
              <a:rPr lang="en-GB" sz="4000" dirty="0" smtClean="0"/>
            </a:br>
            <a:r>
              <a:rPr lang="en-US" sz="2000" dirty="0">
                <a:latin typeface="+mn-lt"/>
              </a:rPr>
              <a:t>User </a:t>
            </a:r>
            <a:r>
              <a:rPr lang="en-US" sz="2000" dirty="0" smtClean="0">
                <a:latin typeface="+mn-lt"/>
              </a:rPr>
              <a:t>can check jobs details, apply, </a:t>
            </a:r>
            <a:r>
              <a:rPr lang="en-US" sz="2000" dirty="0">
                <a:latin typeface="+mn-lt"/>
              </a:rPr>
              <a:t>upload cv in </a:t>
            </a:r>
            <a:r>
              <a:rPr lang="en-US" sz="2000" dirty="0" smtClean="0">
                <a:latin typeface="+mn-lt"/>
              </a:rPr>
              <a:t>drop box.</a:t>
            </a:r>
            <a:br>
              <a:rPr lang="en-US" sz="2000" dirty="0" smtClean="0">
                <a:latin typeface="+mn-lt"/>
              </a:rPr>
            </a:br>
            <a:r>
              <a:rPr lang="en-US" sz="2000" dirty="0">
                <a:latin typeface="+mn-lt"/>
              </a:rPr>
              <a:t>Admin can check </a:t>
            </a:r>
            <a:r>
              <a:rPr lang="en-US" sz="2000" dirty="0" smtClean="0">
                <a:latin typeface="+mn-lt"/>
              </a:rPr>
              <a:t>cv, accept </a:t>
            </a:r>
            <a:r>
              <a:rPr lang="en-US" sz="2000" dirty="0">
                <a:latin typeface="+mn-lt"/>
              </a:rPr>
              <a:t>or </a:t>
            </a:r>
            <a:r>
              <a:rPr lang="en-US" sz="2000" dirty="0" smtClean="0">
                <a:latin typeface="+mn-lt"/>
              </a:rPr>
              <a:t>reject.</a:t>
            </a:r>
            <a:endParaRPr lang="en-GB" sz="2000" dirty="0">
              <a:latin typeface="+mn-lt"/>
            </a:endParaRPr>
          </a:p>
        </p:txBody>
      </p:sp>
      <p:sp>
        <p:nvSpPr>
          <p:cNvPr id="3" name="Content Placeholder 2"/>
          <p:cNvSpPr>
            <a:spLocks noGrp="1"/>
          </p:cNvSpPr>
          <p:nvPr>
            <p:ph idx="1"/>
          </p:nvPr>
        </p:nvSpPr>
        <p:spPr>
          <a:xfrm>
            <a:off x="838200" y="1628385"/>
            <a:ext cx="10515600" cy="4548578"/>
          </a:xfrm>
        </p:spPr>
        <p:txBody>
          <a:bodyPr/>
          <a:lstStyle/>
          <a:p>
            <a:pPr marL="0" indent="0">
              <a:buNone/>
            </a:pPr>
            <a:r>
              <a:rPr lang="en-GB" dirty="0"/>
              <a:t> </a:t>
            </a:r>
          </a:p>
        </p:txBody>
      </p:sp>
      <p:sp>
        <p:nvSpPr>
          <p:cNvPr id="6" name="TextBox 5"/>
          <p:cNvSpPr txBox="1"/>
          <p:nvPr/>
        </p:nvSpPr>
        <p:spPr>
          <a:xfrm>
            <a:off x="4578252" y="6005599"/>
            <a:ext cx="2554482" cy="369332"/>
          </a:xfrm>
          <a:prstGeom prst="rect">
            <a:avLst/>
          </a:prstGeom>
          <a:noFill/>
        </p:spPr>
        <p:txBody>
          <a:bodyPr wrap="none" rtlCol="0">
            <a:spAutoFit/>
          </a:bodyPr>
          <a:lstStyle/>
          <a:p>
            <a:r>
              <a:rPr lang="en-US" dirty="0"/>
              <a:t>CV </a:t>
            </a:r>
            <a:r>
              <a:rPr lang="en-US" dirty="0" smtClean="0"/>
              <a:t>Details &amp; CV Drop </a:t>
            </a:r>
            <a:r>
              <a:rPr lang="en-US" dirty="0"/>
              <a:t>box</a:t>
            </a:r>
          </a:p>
        </p:txBody>
      </p:sp>
      <p:sp>
        <p:nvSpPr>
          <p:cNvPr id="7" name="TextBox 6"/>
          <p:cNvSpPr txBox="1"/>
          <p:nvPr/>
        </p:nvSpPr>
        <p:spPr>
          <a:xfrm>
            <a:off x="1617140" y="6054567"/>
            <a:ext cx="1945897" cy="369332"/>
          </a:xfrm>
          <a:prstGeom prst="rect">
            <a:avLst/>
          </a:prstGeom>
          <a:noFill/>
        </p:spPr>
        <p:txBody>
          <a:bodyPr wrap="square" rtlCol="0">
            <a:spAutoFit/>
          </a:bodyPr>
          <a:lstStyle/>
          <a:p>
            <a:r>
              <a:rPr lang="en-US" dirty="0"/>
              <a:t>User job </a:t>
            </a:r>
            <a:r>
              <a:rPr lang="en-US" dirty="0" smtClean="0"/>
              <a:t>Vacancies</a:t>
            </a:r>
            <a:endParaRPr lang="en-US" dirty="0"/>
          </a:p>
        </p:txBody>
      </p:sp>
      <p:pic>
        <p:nvPicPr>
          <p:cNvPr id="8" name="Picture 7" descr="C:\Users\Acer\Pictures\job\job..use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9888" y="3761180"/>
            <a:ext cx="3200400" cy="1899057"/>
          </a:xfrm>
          <a:prstGeom prst="rect">
            <a:avLst/>
          </a:prstGeom>
          <a:noFill/>
          <a:ln>
            <a:noFill/>
          </a:ln>
        </p:spPr>
      </p:pic>
      <p:pic>
        <p:nvPicPr>
          <p:cNvPr id="9" name="Picture 8" descr="C:\Users\Acer\Pictures\job\user apply.png"/>
          <p:cNvPicPr/>
          <p:nvPr/>
        </p:nvPicPr>
        <p:blipFill rotWithShape="1">
          <a:blip r:embed="rId3">
            <a:extLst>
              <a:ext uri="{28A0092B-C50C-407E-A947-70E740481C1C}">
                <a14:useLocalDpi xmlns:a14="http://schemas.microsoft.com/office/drawing/2010/main" val="0"/>
              </a:ext>
            </a:extLst>
          </a:blip>
          <a:srcRect l="-2115" t="38" r="27704" b="-38"/>
          <a:stretch/>
        </p:blipFill>
        <p:spPr bwMode="auto">
          <a:xfrm>
            <a:off x="8134508" y="1765300"/>
            <a:ext cx="2152492" cy="1828800"/>
          </a:xfrm>
          <a:prstGeom prst="rect">
            <a:avLst/>
          </a:prstGeom>
          <a:noFill/>
          <a:ln>
            <a:noFill/>
          </a:ln>
        </p:spPr>
      </p:pic>
      <p:pic>
        <p:nvPicPr>
          <p:cNvPr id="11" name="Picture 10" descr="C:\Users\Acer\Pictures\job\job...admin.png"/>
          <p:cNvPicPr/>
          <p:nvPr/>
        </p:nvPicPr>
        <p:blipFill rotWithShape="1">
          <a:blip r:embed="rId4">
            <a:extLst>
              <a:ext uri="{28A0092B-C50C-407E-A947-70E740481C1C}">
                <a14:useLocalDpi xmlns:a14="http://schemas.microsoft.com/office/drawing/2010/main" val="0"/>
              </a:ext>
            </a:extLst>
          </a:blip>
          <a:srcRect l="2515" t="2005" r="23225"/>
          <a:stretch/>
        </p:blipFill>
        <p:spPr bwMode="auto">
          <a:xfrm>
            <a:off x="8134508" y="4078656"/>
            <a:ext cx="2330292" cy="1860982"/>
          </a:xfrm>
          <a:prstGeom prst="rect">
            <a:avLst/>
          </a:prstGeom>
          <a:noFill/>
          <a:ln>
            <a:noFill/>
          </a:ln>
        </p:spPr>
      </p:pic>
      <p:sp>
        <p:nvSpPr>
          <p:cNvPr id="4" name="TextBox 3"/>
          <p:cNvSpPr txBox="1"/>
          <p:nvPr/>
        </p:nvSpPr>
        <p:spPr>
          <a:xfrm>
            <a:off x="8266624" y="6054567"/>
            <a:ext cx="2566921" cy="369332"/>
          </a:xfrm>
          <a:prstGeom prst="rect">
            <a:avLst/>
          </a:prstGeom>
          <a:noFill/>
        </p:spPr>
        <p:txBody>
          <a:bodyPr wrap="none" rtlCol="0">
            <a:spAutoFit/>
          </a:bodyPr>
          <a:lstStyle/>
          <a:p>
            <a:r>
              <a:rPr lang="en-GB" dirty="0" smtClean="0"/>
              <a:t>Admin Check or reject CV</a:t>
            </a:r>
            <a:endParaRPr lang="en-US" dirty="0"/>
          </a:p>
        </p:txBody>
      </p:sp>
      <p:pic>
        <p:nvPicPr>
          <p:cNvPr id="10" name="Picture 9" descr="C:\Users\Acer\Pictures\job\job.user.png"/>
          <p:cNvPicPr/>
          <p:nvPr/>
        </p:nvPicPr>
        <p:blipFill rotWithShape="1">
          <a:blip r:embed="rId5">
            <a:extLst>
              <a:ext uri="{28A0092B-C50C-407E-A947-70E740481C1C}">
                <a14:useLocalDpi xmlns:a14="http://schemas.microsoft.com/office/drawing/2010/main" val="0"/>
              </a:ext>
            </a:extLst>
          </a:blip>
          <a:srcRect l="-19466" t="-35719" r="19466" b="35719"/>
          <a:stretch/>
        </p:blipFill>
        <p:spPr bwMode="auto">
          <a:xfrm>
            <a:off x="196979" y="2002638"/>
            <a:ext cx="3721658" cy="579120"/>
          </a:xfrm>
          <a:prstGeom prst="rect">
            <a:avLst/>
          </a:prstGeom>
          <a:noFill/>
          <a:ln>
            <a:noFill/>
          </a:ln>
        </p:spPr>
      </p:pic>
      <p:sp>
        <p:nvSpPr>
          <p:cNvPr id="12" name="TextBox 11"/>
          <p:cNvSpPr txBox="1"/>
          <p:nvPr/>
        </p:nvSpPr>
        <p:spPr>
          <a:xfrm>
            <a:off x="1748755" y="2668998"/>
            <a:ext cx="1335622" cy="369332"/>
          </a:xfrm>
          <a:prstGeom prst="rect">
            <a:avLst/>
          </a:prstGeom>
          <a:noFill/>
        </p:spPr>
        <p:txBody>
          <a:bodyPr wrap="none" rtlCol="0">
            <a:spAutoFit/>
          </a:bodyPr>
          <a:lstStyle/>
          <a:p>
            <a:r>
              <a:rPr lang="en-US" dirty="0"/>
              <a:t>U</a:t>
            </a:r>
            <a:r>
              <a:rPr lang="en-US" dirty="0" smtClean="0"/>
              <a:t>ser header</a:t>
            </a:r>
            <a:endParaRPr lang="en-US" dirty="0"/>
          </a:p>
        </p:txBody>
      </p:sp>
      <p:pic>
        <p:nvPicPr>
          <p:cNvPr id="1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1446" y="1803376"/>
            <a:ext cx="2665412" cy="216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descr="C:\Users\LENOVO\Downloads\aaaaaaaaaaaaaaaaaaaaaaaaaaaaaaaaaajob.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22787" y="3761180"/>
            <a:ext cx="2665413" cy="22444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537266" y="3621480"/>
            <a:ext cx="1524776" cy="369332"/>
          </a:xfrm>
          <a:prstGeom prst="rect">
            <a:avLst/>
          </a:prstGeom>
          <a:noFill/>
        </p:spPr>
        <p:txBody>
          <a:bodyPr wrap="none" rtlCol="0">
            <a:spAutoFit/>
          </a:bodyPr>
          <a:lstStyle/>
          <a:p>
            <a:r>
              <a:rPr lang="en-GB" dirty="0" smtClean="0"/>
              <a:t>Uploading File</a:t>
            </a:r>
            <a:endParaRPr lang="en-US" dirty="0"/>
          </a:p>
        </p:txBody>
      </p:sp>
      <p:sp>
        <p:nvSpPr>
          <p:cNvPr id="15" name="Down Arrow 14"/>
          <p:cNvSpPr/>
          <p:nvPr/>
        </p:nvSpPr>
        <p:spPr>
          <a:xfrm>
            <a:off x="2261011" y="3147644"/>
            <a:ext cx="311110" cy="4611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874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438624"/>
          </a:xfrm>
        </p:spPr>
        <p:txBody>
          <a:bodyPr>
            <a:normAutofit/>
          </a:bodyPr>
          <a:lstStyle/>
          <a:p>
            <a:r>
              <a:rPr lang="en-GB" sz="4000" dirty="0"/>
              <a:t>Child </a:t>
            </a:r>
            <a:r>
              <a:rPr lang="en-GB" sz="4000" dirty="0" smtClean="0"/>
              <a:t>sponsorship</a:t>
            </a:r>
            <a:r>
              <a:rPr lang="en-GB" dirty="0"/>
              <a:t/>
            </a:r>
            <a:br>
              <a:rPr lang="en-GB" dirty="0"/>
            </a:br>
            <a:r>
              <a:rPr lang="en-US" sz="2000" dirty="0" smtClean="0">
                <a:latin typeface="+mn-lt"/>
              </a:rPr>
              <a:t>Admin </a:t>
            </a:r>
            <a:r>
              <a:rPr lang="en-US" sz="2000" dirty="0">
                <a:latin typeface="+mn-lt"/>
              </a:rPr>
              <a:t>can add </a:t>
            </a:r>
            <a:r>
              <a:rPr lang="en-US" sz="2000" dirty="0" smtClean="0">
                <a:latin typeface="+mn-lt"/>
              </a:rPr>
              <a:t>child information,  their requirement </a:t>
            </a:r>
            <a:r>
              <a:rPr lang="en-US" sz="2000" dirty="0">
                <a:latin typeface="+mn-lt"/>
              </a:rPr>
              <a:t>list, donation and sponsor </a:t>
            </a:r>
            <a:r>
              <a:rPr lang="en-US" sz="2000" dirty="0" smtClean="0">
                <a:latin typeface="+mn-lt"/>
              </a:rPr>
              <a:t>list.</a:t>
            </a:r>
            <a:r>
              <a:rPr lang="en-US" sz="2000" dirty="0">
                <a:latin typeface="+mn-lt"/>
              </a:rPr>
              <a:t> </a:t>
            </a:r>
            <a:r>
              <a:rPr lang="en-US" sz="2000" dirty="0" smtClean="0">
                <a:latin typeface="+mn-lt"/>
              </a:rPr>
              <a:t/>
            </a:r>
            <a:br>
              <a:rPr lang="en-US" sz="2000" dirty="0" smtClean="0">
                <a:latin typeface="+mn-lt"/>
              </a:rPr>
            </a:br>
            <a:r>
              <a:rPr lang="en-US" sz="2000" dirty="0" smtClean="0">
                <a:latin typeface="+mn-lt"/>
              </a:rPr>
              <a:t>Here </a:t>
            </a:r>
            <a:r>
              <a:rPr lang="en-US" sz="2000" dirty="0">
                <a:latin typeface="+mn-lt"/>
              </a:rPr>
              <a:t>people sponsor for </a:t>
            </a:r>
            <a:r>
              <a:rPr lang="en-US" sz="2000" dirty="0" smtClean="0">
                <a:latin typeface="+mn-lt"/>
              </a:rPr>
              <a:t>children. Admin can view detail of sponsor </a:t>
            </a:r>
            <a:r>
              <a:rPr lang="en-US" sz="2000" dirty="0">
                <a:latin typeface="+mn-lt"/>
              </a:rPr>
              <a:t>list</a:t>
            </a:r>
            <a:r>
              <a:rPr lang="en-US" sz="2000" dirty="0" smtClean="0">
                <a:latin typeface="+mn-lt"/>
              </a:rPr>
              <a:t>.</a:t>
            </a:r>
            <a:endParaRPr lang="en-GB" sz="1800" dirty="0">
              <a:latin typeface="+mn-lt"/>
            </a:endParaRPr>
          </a:p>
        </p:txBody>
      </p:sp>
      <p:sp>
        <p:nvSpPr>
          <p:cNvPr id="3" name="Content Placeholder 2"/>
          <p:cNvSpPr>
            <a:spLocks noGrp="1"/>
          </p:cNvSpPr>
          <p:nvPr>
            <p:ph idx="1"/>
          </p:nvPr>
        </p:nvSpPr>
        <p:spPr>
          <a:xfrm>
            <a:off x="838200" y="1883685"/>
            <a:ext cx="10515600" cy="4293278"/>
          </a:xfrm>
        </p:spPr>
        <p:txBody>
          <a:bodyPr/>
          <a:lstStyle/>
          <a:p>
            <a:pPr marL="0" indent="0">
              <a:buNone/>
            </a:pPr>
            <a:r>
              <a:rPr lang="en-GB" dirty="0"/>
              <a:t> </a:t>
            </a:r>
          </a:p>
        </p:txBody>
      </p:sp>
      <p:sp>
        <p:nvSpPr>
          <p:cNvPr id="6" name="TextBox 5"/>
          <p:cNvSpPr txBox="1"/>
          <p:nvPr/>
        </p:nvSpPr>
        <p:spPr>
          <a:xfrm>
            <a:off x="5311435" y="3795907"/>
            <a:ext cx="1641155" cy="369332"/>
          </a:xfrm>
          <a:prstGeom prst="rect">
            <a:avLst/>
          </a:prstGeom>
          <a:noFill/>
        </p:spPr>
        <p:txBody>
          <a:bodyPr wrap="none" rtlCol="0">
            <a:spAutoFit/>
          </a:bodyPr>
          <a:lstStyle/>
          <a:p>
            <a:r>
              <a:rPr lang="en-US" dirty="0"/>
              <a:t>Children details</a:t>
            </a:r>
          </a:p>
        </p:txBody>
      </p:sp>
      <p:sp>
        <p:nvSpPr>
          <p:cNvPr id="7" name="TextBox 6"/>
          <p:cNvSpPr txBox="1"/>
          <p:nvPr/>
        </p:nvSpPr>
        <p:spPr>
          <a:xfrm>
            <a:off x="1495200" y="3795907"/>
            <a:ext cx="2233997" cy="369332"/>
          </a:xfrm>
          <a:prstGeom prst="rect">
            <a:avLst/>
          </a:prstGeom>
          <a:noFill/>
        </p:spPr>
        <p:txBody>
          <a:bodyPr wrap="square" rtlCol="0">
            <a:spAutoFit/>
          </a:bodyPr>
          <a:lstStyle/>
          <a:p>
            <a:r>
              <a:rPr lang="en-US" dirty="0"/>
              <a:t>Add </a:t>
            </a:r>
            <a:r>
              <a:rPr lang="en-US" dirty="0" smtClean="0"/>
              <a:t>Child </a:t>
            </a:r>
            <a:r>
              <a:rPr lang="en-GB" dirty="0" smtClean="0"/>
              <a:t>Information</a:t>
            </a:r>
            <a:endParaRPr lang="en-US" dirty="0"/>
          </a:p>
        </p:txBody>
      </p:sp>
      <p:pic>
        <p:nvPicPr>
          <p:cNvPr id="10" name="Picture 9" descr="C:\Users\Acer\Pictures\child management\add child.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1791" y="1921262"/>
            <a:ext cx="3200400" cy="1828800"/>
          </a:xfrm>
          <a:prstGeom prst="rect">
            <a:avLst/>
          </a:prstGeom>
          <a:noFill/>
          <a:ln>
            <a:noFill/>
          </a:ln>
        </p:spPr>
      </p:pic>
      <p:pic>
        <p:nvPicPr>
          <p:cNvPr id="11" name="Picture 10" descr="C:\Users\Acer\Pictures\child management\ch list.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1813" y="1921262"/>
            <a:ext cx="3200400" cy="1828800"/>
          </a:xfrm>
          <a:prstGeom prst="rect">
            <a:avLst/>
          </a:prstGeom>
          <a:noFill/>
          <a:ln>
            <a:noFill/>
          </a:ln>
        </p:spPr>
      </p:pic>
      <p:pic>
        <p:nvPicPr>
          <p:cNvPr id="12" name="Picture 11" descr="C:\Users\Acer\Pictures\child management\needlist.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73507" y="1921262"/>
            <a:ext cx="3200400" cy="1828800"/>
          </a:xfrm>
          <a:prstGeom prst="rect">
            <a:avLst/>
          </a:prstGeom>
          <a:noFill/>
          <a:ln>
            <a:noFill/>
          </a:ln>
        </p:spPr>
      </p:pic>
      <p:sp>
        <p:nvSpPr>
          <p:cNvPr id="4" name="TextBox 3"/>
          <p:cNvSpPr txBox="1"/>
          <p:nvPr/>
        </p:nvSpPr>
        <p:spPr>
          <a:xfrm>
            <a:off x="8744002" y="3795907"/>
            <a:ext cx="2059410" cy="369332"/>
          </a:xfrm>
          <a:prstGeom prst="rect">
            <a:avLst/>
          </a:prstGeom>
          <a:noFill/>
        </p:spPr>
        <p:txBody>
          <a:bodyPr wrap="none" rtlCol="0">
            <a:spAutoFit/>
          </a:bodyPr>
          <a:lstStyle/>
          <a:p>
            <a:r>
              <a:rPr lang="en-US" dirty="0"/>
              <a:t>Children needed </a:t>
            </a:r>
            <a:r>
              <a:rPr lang="en-US" dirty="0" smtClean="0"/>
              <a:t>list</a:t>
            </a:r>
            <a:endParaRPr lang="en-US" dirty="0"/>
          </a:p>
        </p:txBody>
      </p:sp>
      <p:pic>
        <p:nvPicPr>
          <p:cNvPr id="13" name="Picture 12" descr="C:\Users\Acer\Pictures\child management\sponserlist.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06145" y="4286335"/>
            <a:ext cx="3200400" cy="1828800"/>
          </a:xfrm>
          <a:prstGeom prst="rect">
            <a:avLst/>
          </a:prstGeom>
          <a:noFill/>
          <a:ln>
            <a:noFill/>
          </a:ln>
        </p:spPr>
      </p:pic>
      <p:sp>
        <p:nvSpPr>
          <p:cNvPr id="5" name="TextBox 4"/>
          <p:cNvSpPr txBox="1"/>
          <p:nvPr/>
        </p:nvSpPr>
        <p:spPr>
          <a:xfrm>
            <a:off x="2900030" y="6115135"/>
            <a:ext cx="2812629" cy="369332"/>
          </a:xfrm>
          <a:prstGeom prst="rect">
            <a:avLst/>
          </a:prstGeom>
          <a:noFill/>
        </p:spPr>
        <p:txBody>
          <a:bodyPr wrap="none" rtlCol="0">
            <a:spAutoFit/>
          </a:bodyPr>
          <a:lstStyle/>
          <a:p>
            <a:r>
              <a:rPr lang="en-US" dirty="0"/>
              <a:t>Individual Child Sponsor List</a:t>
            </a:r>
          </a:p>
        </p:txBody>
      </p:sp>
      <p:pic>
        <p:nvPicPr>
          <p:cNvPr id="14" name="Picture 13" descr="C:\Users\Acer\Pictures\child management\sponsor list.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5676" y="4286335"/>
            <a:ext cx="3200400" cy="1828800"/>
          </a:xfrm>
          <a:prstGeom prst="rect">
            <a:avLst/>
          </a:prstGeom>
          <a:noFill/>
          <a:ln>
            <a:noFill/>
          </a:ln>
        </p:spPr>
      </p:pic>
      <p:sp>
        <p:nvSpPr>
          <p:cNvPr id="15" name="TextBox 14"/>
          <p:cNvSpPr txBox="1"/>
          <p:nvPr/>
        </p:nvSpPr>
        <p:spPr>
          <a:xfrm>
            <a:off x="6989398" y="6115135"/>
            <a:ext cx="2132956" cy="369332"/>
          </a:xfrm>
          <a:prstGeom prst="rect">
            <a:avLst/>
          </a:prstGeom>
          <a:noFill/>
        </p:spPr>
        <p:txBody>
          <a:bodyPr wrap="none" rtlCol="0">
            <a:spAutoFit/>
          </a:bodyPr>
          <a:lstStyle/>
          <a:p>
            <a:r>
              <a:rPr lang="en-US" dirty="0" smtClean="0"/>
              <a:t>All </a:t>
            </a:r>
            <a:r>
              <a:rPr lang="en-US" dirty="0"/>
              <a:t>Child Sponsor List</a:t>
            </a:r>
          </a:p>
        </p:txBody>
      </p:sp>
    </p:spTree>
    <p:extLst>
      <p:ext uri="{BB962C8B-B14F-4D97-AF65-F5344CB8AC3E}">
        <p14:creationId xmlns:p14="http://schemas.microsoft.com/office/powerpoint/2010/main" val="1261038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440497"/>
            <a:ext cx="10515600" cy="924280"/>
          </a:xfrm>
        </p:spPr>
        <p:txBody>
          <a:bodyPr/>
          <a:lstStyle/>
          <a:p>
            <a:r>
              <a:rPr lang="en-US" dirty="0" smtClean="0"/>
              <a:t>Nusrat Jahan Amy</a:t>
            </a:r>
            <a:endParaRPr lang="en-GB" dirty="0"/>
          </a:p>
        </p:txBody>
      </p:sp>
      <p:sp>
        <p:nvSpPr>
          <p:cNvPr id="3" name="Text Placeholder 2"/>
          <p:cNvSpPr>
            <a:spLocks noGrp="1"/>
          </p:cNvSpPr>
          <p:nvPr>
            <p:ph type="body" idx="1"/>
          </p:nvPr>
        </p:nvSpPr>
        <p:spPr>
          <a:xfrm>
            <a:off x="831850" y="1528549"/>
            <a:ext cx="10515600" cy="4561101"/>
          </a:xfrm>
        </p:spPr>
        <p:txBody>
          <a:bodyPr>
            <a:normAutofit/>
          </a:bodyPr>
          <a:lstStyle/>
          <a:p>
            <a:r>
              <a:rPr lang="en-US" b="1" dirty="0" smtClean="0">
                <a:solidFill>
                  <a:schemeClr val="tx1"/>
                </a:solidFill>
              </a:rPr>
              <a:t>Completed Works</a:t>
            </a:r>
          </a:p>
          <a:p>
            <a:pPr marL="342900" indent="-342900">
              <a:buFont typeface="Arial" panose="020B0604020202020204" pitchFamily="34" charset="0"/>
              <a:buChar char="•"/>
            </a:pPr>
            <a:r>
              <a:rPr lang="en-GB" dirty="0" smtClean="0">
                <a:solidFill>
                  <a:schemeClr val="tx1"/>
                </a:solidFill>
              </a:rPr>
              <a:t>Child adoption</a:t>
            </a:r>
          </a:p>
          <a:p>
            <a:pPr marL="342900" indent="-342900">
              <a:buFont typeface="Arial" panose="020B0604020202020204" pitchFamily="34" charset="0"/>
              <a:buChar char="•"/>
            </a:pPr>
            <a:r>
              <a:rPr lang="en-GB" dirty="0" smtClean="0">
                <a:solidFill>
                  <a:schemeClr val="tx1"/>
                </a:solidFill>
              </a:rPr>
              <a:t>Visitors appointment</a:t>
            </a:r>
          </a:p>
          <a:p>
            <a:pPr marL="342900" indent="-342900">
              <a:buFont typeface="Arial" panose="020B0604020202020204" pitchFamily="34" charset="0"/>
              <a:buChar char="•"/>
            </a:pPr>
            <a:r>
              <a:rPr lang="en-GB" dirty="0" smtClean="0">
                <a:solidFill>
                  <a:schemeClr val="tx1"/>
                </a:solidFill>
              </a:rPr>
              <a:t>Orphanage expense </a:t>
            </a:r>
            <a:r>
              <a:rPr lang="en-GB" dirty="0" smtClean="0">
                <a:solidFill>
                  <a:schemeClr val="tx1"/>
                </a:solidFill>
              </a:rPr>
              <a:t>tracking</a:t>
            </a:r>
            <a:endParaRPr lang="en-GB" dirty="0" smtClean="0">
              <a:solidFill>
                <a:schemeClr val="tx1"/>
              </a:solidFill>
            </a:endParaRPr>
          </a:p>
          <a:p>
            <a:pPr marL="342900" indent="-342900">
              <a:buFont typeface="Arial" panose="020B0604020202020204" pitchFamily="34" charset="0"/>
              <a:buChar char="•"/>
            </a:pPr>
            <a:r>
              <a:rPr lang="en-GB" dirty="0" smtClean="0">
                <a:solidFill>
                  <a:schemeClr val="tx1"/>
                </a:solidFill>
              </a:rPr>
              <a:t>Donation tracking</a:t>
            </a:r>
          </a:p>
          <a:p>
            <a:pPr marL="342900" indent="-342900">
              <a:buFont typeface="Arial" panose="020B0604020202020204" pitchFamily="34" charset="0"/>
              <a:buChar char="•"/>
            </a:pPr>
            <a:r>
              <a:rPr lang="en-GB" dirty="0" smtClean="0">
                <a:solidFill>
                  <a:schemeClr val="tx1"/>
                </a:solidFill>
              </a:rPr>
              <a:t>Provide orphan education</a:t>
            </a:r>
            <a:endParaRPr lang="en-US" dirty="0" smtClean="0">
              <a:solidFill>
                <a:schemeClr val="tx1"/>
              </a:solidFill>
            </a:endParaRPr>
          </a:p>
          <a:p>
            <a:pPr marL="342900" indent="-342900">
              <a:buFont typeface="Arial" panose="020B0604020202020204" pitchFamily="34" charset="0"/>
              <a:buChar char="•"/>
            </a:pPr>
            <a:endParaRPr lang="en-GB" dirty="0">
              <a:solidFill>
                <a:schemeClr val="tx1"/>
              </a:solidFill>
            </a:endParaRPr>
          </a:p>
        </p:txBody>
      </p:sp>
    </p:spTree>
    <p:extLst>
      <p:ext uri="{BB962C8B-B14F-4D97-AF65-F5344CB8AC3E}">
        <p14:creationId xmlns:p14="http://schemas.microsoft.com/office/powerpoint/2010/main" val="971183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261205"/>
          </a:xfrm>
        </p:spPr>
        <p:txBody>
          <a:bodyPr>
            <a:normAutofit fontScale="90000"/>
          </a:bodyPr>
          <a:lstStyle/>
          <a:p>
            <a:r>
              <a:rPr lang="en-GB" dirty="0"/>
              <a:t>Child </a:t>
            </a:r>
            <a:r>
              <a:rPr lang="en-GB" dirty="0" smtClean="0"/>
              <a:t>adoption</a:t>
            </a:r>
            <a:r>
              <a:rPr lang="en-US" dirty="0" smtClean="0"/>
              <a:t/>
            </a:r>
            <a:br>
              <a:rPr lang="en-US" dirty="0" smtClean="0"/>
            </a:br>
            <a:r>
              <a:rPr lang="en-US" sz="2200" dirty="0">
                <a:latin typeface="+mn-lt"/>
              </a:rPr>
              <a:t>Admin can sign in and user can view this </a:t>
            </a:r>
            <a:r>
              <a:rPr lang="en-US" sz="2200" dirty="0" smtClean="0">
                <a:latin typeface="+mn-lt"/>
              </a:rPr>
              <a:t>page. User </a:t>
            </a:r>
            <a:r>
              <a:rPr lang="en-US" sz="2200" dirty="0">
                <a:latin typeface="+mn-lt"/>
              </a:rPr>
              <a:t>can adopted a child </a:t>
            </a:r>
            <a:r>
              <a:rPr lang="en-US" sz="2200" dirty="0" smtClean="0">
                <a:latin typeface="+mn-lt"/>
              </a:rPr>
              <a:t>then fill </a:t>
            </a:r>
            <a:r>
              <a:rPr lang="en-US" sz="2200" dirty="0">
                <a:latin typeface="+mn-lt"/>
              </a:rPr>
              <a:t>up all legal </a:t>
            </a:r>
            <a:r>
              <a:rPr lang="en-US" sz="2200" dirty="0" smtClean="0">
                <a:latin typeface="+mn-lt"/>
              </a:rPr>
              <a:t>information,</a:t>
            </a:r>
            <a:r>
              <a:rPr lang="en-US" sz="2200" dirty="0">
                <a:latin typeface="+mn-lt"/>
              </a:rPr>
              <a:t> </a:t>
            </a:r>
            <a:r>
              <a:rPr lang="en-US" sz="2200" dirty="0" smtClean="0">
                <a:latin typeface="+mn-lt"/>
              </a:rPr>
              <a:t>admin can view and accept/reject  </a:t>
            </a:r>
            <a:r>
              <a:rPr lang="en-US" sz="2200" dirty="0">
                <a:latin typeface="+mn-lt"/>
              </a:rPr>
              <a:t>adoption </a:t>
            </a:r>
            <a:r>
              <a:rPr lang="en-US" sz="2200" dirty="0" smtClean="0">
                <a:latin typeface="+mn-lt"/>
              </a:rPr>
              <a:t>request,</a:t>
            </a:r>
            <a:r>
              <a:rPr lang="en-US" sz="2200" dirty="0">
                <a:latin typeface="+mn-lt"/>
              </a:rPr>
              <a:t> </a:t>
            </a:r>
            <a:r>
              <a:rPr lang="en-US" sz="2200" dirty="0" smtClean="0">
                <a:latin typeface="+mn-lt"/>
              </a:rPr>
              <a:t>view details information</a:t>
            </a:r>
            <a:endParaRPr lang="en-GB" sz="2200" dirty="0">
              <a:latin typeface="+mn-lt"/>
            </a:endParaRPr>
          </a:p>
        </p:txBody>
      </p:sp>
      <p:sp>
        <p:nvSpPr>
          <p:cNvPr id="3" name="Content Placeholder 2"/>
          <p:cNvSpPr>
            <a:spLocks noGrp="1"/>
          </p:cNvSpPr>
          <p:nvPr>
            <p:ph idx="1"/>
          </p:nvPr>
        </p:nvSpPr>
        <p:spPr>
          <a:xfrm>
            <a:off x="838200" y="1503123"/>
            <a:ext cx="10515600" cy="4985358"/>
          </a:xfrm>
        </p:spPr>
        <p:txBody>
          <a:bodyPr/>
          <a:lstStyle/>
          <a:p>
            <a:pPr marL="0" indent="0">
              <a:buNone/>
            </a:pPr>
            <a:r>
              <a:rPr lang="en-GB" dirty="0" smtClean="0"/>
              <a:t>  </a:t>
            </a:r>
            <a:endParaRPr lang="en-GB" dirty="0"/>
          </a:p>
        </p:txBody>
      </p:sp>
      <p:sp>
        <p:nvSpPr>
          <p:cNvPr id="6" name="TextBox 5"/>
          <p:cNvSpPr txBox="1"/>
          <p:nvPr/>
        </p:nvSpPr>
        <p:spPr>
          <a:xfrm>
            <a:off x="1333110" y="3438582"/>
            <a:ext cx="2770567" cy="369332"/>
          </a:xfrm>
          <a:prstGeom prst="rect">
            <a:avLst/>
          </a:prstGeom>
          <a:noFill/>
        </p:spPr>
        <p:txBody>
          <a:bodyPr wrap="none" rtlCol="0">
            <a:spAutoFit/>
          </a:bodyPr>
          <a:lstStyle/>
          <a:p>
            <a:r>
              <a:rPr lang="en-US" dirty="0"/>
              <a:t>Adoption a child homepage</a:t>
            </a:r>
          </a:p>
        </p:txBody>
      </p:sp>
      <p:pic>
        <p:nvPicPr>
          <p:cNvPr id="7" name="Picture 6" descr="C:\Users\Acer\Downloads\WhatsApp Image 2023-01-23 at 9.08.17 A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8194" y="1626330"/>
            <a:ext cx="3200400" cy="1828800"/>
          </a:xfrm>
          <a:prstGeom prst="rect">
            <a:avLst/>
          </a:prstGeom>
          <a:noFill/>
          <a:ln>
            <a:noFill/>
          </a:ln>
        </p:spPr>
      </p:pic>
      <p:pic>
        <p:nvPicPr>
          <p:cNvPr id="8" name="Picture 7" descr="C:\Users\Acer\Downloads\WhatsApp Image 2023-01-23 at 9.08.13 AM.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4900" y="1626330"/>
            <a:ext cx="3200400" cy="1828800"/>
          </a:xfrm>
          <a:prstGeom prst="rect">
            <a:avLst/>
          </a:prstGeom>
          <a:noFill/>
          <a:ln>
            <a:noFill/>
          </a:ln>
        </p:spPr>
      </p:pic>
      <p:pic>
        <p:nvPicPr>
          <p:cNvPr id="9" name="Picture 8" descr="C:\Users\Acer\Downloads\WhatsApp Image 2023-01-23 at 9.08.14 AM.jpeg"/>
          <p:cNvPicPr/>
          <p:nvPr/>
        </p:nvPicPr>
        <p:blipFill rotWithShape="1">
          <a:blip r:embed="rId4">
            <a:extLst>
              <a:ext uri="{28A0092B-C50C-407E-A947-70E740481C1C}">
                <a14:useLocalDpi xmlns:a14="http://schemas.microsoft.com/office/drawing/2010/main" val="0"/>
              </a:ext>
            </a:extLst>
          </a:blip>
          <a:srcRect b="4075"/>
          <a:stretch/>
        </p:blipFill>
        <p:spPr bwMode="auto">
          <a:xfrm>
            <a:off x="7993367" y="1626330"/>
            <a:ext cx="3200400" cy="1828800"/>
          </a:xfrm>
          <a:prstGeom prst="rect">
            <a:avLst/>
          </a:prstGeom>
          <a:noFill/>
          <a:ln>
            <a:noFill/>
          </a:ln>
          <a:extLst>
            <a:ext uri="{53640926-AAD7-44D8-BBD7-CCE9431645EC}">
              <a14:shadowObscured xmlns:a14="http://schemas.microsoft.com/office/drawing/2010/main"/>
            </a:ext>
          </a:extLst>
        </p:spPr>
      </p:pic>
      <p:sp>
        <p:nvSpPr>
          <p:cNvPr id="10" name="TextBox 9"/>
          <p:cNvSpPr txBox="1"/>
          <p:nvPr/>
        </p:nvSpPr>
        <p:spPr>
          <a:xfrm>
            <a:off x="6491686" y="3455130"/>
            <a:ext cx="2777748" cy="369332"/>
          </a:xfrm>
          <a:prstGeom prst="rect">
            <a:avLst/>
          </a:prstGeom>
          <a:noFill/>
        </p:spPr>
        <p:txBody>
          <a:bodyPr wrap="none" rtlCol="0">
            <a:spAutoFit/>
          </a:bodyPr>
          <a:lstStyle/>
          <a:p>
            <a:r>
              <a:rPr lang="en-US" dirty="0"/>
              <a:t>Adoption information </a:t>
            </a:r>
            <a:r>
              <a:rPr lang="en-US" dirty="0" smtClean="0"/>
              <a:t>page</a:t>
            </a:r>
            <a:endParaRPr lang="en-US" dirty="0"/>
          </a:p>
        </p:txBody>
      </p:sp>
      <p:pic>
        <p:nvPicPr>
          <p:cNvPr id="11" name="Picture 10" descr="C:\Users\Acer\Downloads\WhatsApp Image 2023-01-23 at 9.08.15 AM.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7642" y="3992580"/>
            <a:ext cx="3200400" cy="1828800"/>
          </a:xfrm>
          <a:prstGeom prst="rect">
            <a:avLst/>
          </a:prstGeom>
          <a:noFill/>
          <a:ln>
            <a:noFill/>
          </a:ln>
        </p:spPr>
      </p:pic>
      <p:sp>
        <p:nvSpPr>
          <p:cNvPr id="12" name="TextBox 11"/>
          <p:cNvSpPr txBox="1"/>
          <p:nvPr/>
        </p:nvSpPr>
        <p:spPr>
          <a:xfrm>
            <a:off x="1221862" y="5949353"/>
            <a:ext cx="2993063" cy="369332"/>
          </a:xfrm>
          <a:prstGeom prst="rect">
            <a:avLst/>
          </a:prstGeom>
          <a:noFill/>
        </p:spPr>
        <p:txBody>
          <a:bodyPr wrap="none" rtlCol="0">
            <a:spAutoFit/>
          </a:bodyPr>
          <a:lstStyle/>
          <a:p>
            <a:r>
              <a:rPr lang="en-US" dirty="0"/>
              <a:t>Adoption Request Dashboard</a:t>
            </a:r>
          </a:p>
        </p:txBody>
      </p:sp>
      <p:pic>
        <p:nvPicPr>
          <p:cNvPr id="13" name="Picture 12" descr="C:\Users\Acer\Downloads\WhatsApp Image 2023-01-23 at 9.08.16 AM.jpe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65467" y="4097827"/>
            <a:ext cx="3200400" cy="1828800"/>
          </a:xfrm>
          <a:prstGeom prst="rect">
            <a:avLst/>
          </a:prstGeom>
          <a:noFill/>
          <a:ln>
            <a:noFill/>
          </a:ln>
        </p:spPr>
      </p:pic>
      <p:sp>
        <p:nvSpPr>
          <p:cNvPr id="14" name="TextBox 13"/>
          <p:cNvSpPr txBox="1"/>
          <p:nvPr/>
        </p:nvSpPr>
        <p:spPr>
          <a:xfrm>
            <a:off x="5414348" y="5949353"/>
            <a:ext cx="1902637" cy="369332"/>
          </a:xfrm>
          <a:prstGeom prst="rect">
            <a:avLst/>
          </a:prstGeom>
          <a:noFill/>
        </p:spPr>
        <p:txBody>
          <a:bodyPr wrap="none" rtlCol="0">
            <a:spAutoFit/>
          </a:bodyPr>
          <a:lstStyle/>
          <a:p>
            <a:r>
              <a:rPr lang="en-US" dirty="0"/>
              <a:t>Adoption Request</a:t>
            </a:r>
          </a:p>
        </p:txBody>
      </p:sp>
      <p:sp>
        <p:nvSpPr>
          <p:cNvPr id="15" name="Right Arrow 14"/>
          <p:cNvSpPr/>
          <p:nvPr/>
        </p:nvSpPr>
        <p:spPr>
          <a:xfrm>
            <a:off x="7993367" y="2285626"/>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ight Arrow 15"/>
          <p:cNvSpPr/>
          <p:nvPr/>
        </p:nvSpPr>
        <p:spPr>
          <a:xfrm>
            <a:off x="4554899" y="4801733"/>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ight Arrow 16"/>
          <p:cNvSpPr/>
          <p:nvPr/>
        </p:nvSpPr>
        <p:spPr>
          <a:xfrm rot="5400000">
            <a:off x="2507862" y="3719215"/>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Arrow 17"/>
          <p:cNvSpPr/>
          <p:nvPr/>
        </p:nvSpPr>
        <p:spPr>
          <a:xfrm>
            <a:off x="4554900" y="2285626"/>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C:\Users\Acer\Downloads\WhatsApp Image 2023-01-23 at 9.08.16 AM(1).jpe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03934" y="4221180"/>
            <a:ext cx="2989833" cy="1371600"/>
          </a:xfrm>
          <a:prstGeom prst="rect">
            <a:avLst/>
          </a:prstGeom>
          <a:noFill/>
          <a:ln>
            <a:noFill/>
          </a:ln>
        </p:spPr>
      </p:pic>
      <p:sp>
        <p:nvSpPr>
          <p:cNvPr id="4" name="TextBox 3"/>
          <p:cNvSpPr txBox="1"/>
          <p:nvPr/>
        </p:nvSpPr>
        <p:spPr>
          <a:xfrm>
            <a:off x="8187667" y="5949353"/>
            <a:ext cx="3022366" cy="369332"/>
          </a:xfrm>
          <a:prstGeom prst="rect">
            <a:avLst/>
          </a:prstGeom>
          <a:noFill/>
        </p:spPr>
        <p:txBody>
          <a:bodyPr wrap="none" rtlCol="0">
            <a:spAutoFit/>
          </a:bodyPr>
          <a:lstStyle/>
          <a:p>
            <a:r>
              <a:rPr lang="en-GB" dirty="0" smtClean="0"/>
              <a:t>User Check Adoption Request</a:t>
            </a:r>
            <a:endParaRPr lang="en-US" dirty="0"/>
          </a:p>
        </p:txBody>
      </p:sp>
    </p:spTree>
    <p:extLst>
      <p:ext uri="{BB962C8B-B14F-4D97-AF65-F5344CB8AC3E}">
        <p14:creationId xmlns:p14="http://schemas.microsoft.com/office/powerpoint/2010/main" val="3216891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87894"/>
          </a:xfrm>
        </p:spPr>
        <p:txBody>
          <a:bodyPr>
            <a:normAutofit fontScale="90000"/>
          </a:bodyPr>
          <a:lstStyle/>
          <a:p>
            <a:r>
              <a:rPr lang="en-GB" dirty="0"/>
              <a:t>Visitors </a:t>
            </a:r>
            <a:r>
              <a:rPr lang="en-GB" dirty="0" smtClean="0"/>
              <a:t>appointment</a:t>
            </a:r>
            <a:r>
              <a:rPr lang="en-US" sz="4000" dirty="0" smtClean="0"/>
              <a:t/>
            </a:r>
            <a:br>
              <a:rPr lang="en-US" sz="4000" dirty="0" smtClean="0"/>
            </a:br>
            <a:r>
              <a:rPr lang="en-US" sz="2200" dirty="0">
                <a:latin typeface="+mn-lt"/>
              </a:rPr>
              <a:t>User can </a:t>
            </a:r>
            <a:r>
              <a:rPr lang="en-US" sz="2200" dirty="0" smtClean="0">
                <a:latin typeface="+mn-lt"/>
              </a:rPr>
              <a:t>visit then fill-up </a:t>
            </a:r>
            <a:r>
              <a:rPr lang="en-US" sz="2200" dirty="0">
                <a:latin typeface="+mn-lt"/>
              </a:rPr>
              <a:t>appointment </a:t>
            </a:r>
            <a:r>
              <a:rPr lang="en-US" sz="2200" dirty="0" smtClean="0">
                <a:latin typeface="+mn-lt"/>
              </a:rPr>
              <a:t>form,</a:t>
            </a:r>
            <a:r>
              <a:rPr lang="en-US" sz="2200" dirty="0">
                <a:latin typeface="+mn-lt"/>
              </a:rPr>
              <a:t> Admin can view user visitor page</a:t>
            </a:r>
            <a:r>
              <a:rPr lang="en-US" sz="2000" dirty="0"/>
              <a:t/>
            </a:r>
            <a:br>
              <a:rPr lang="en-US" sz="2000" dirty="0"/>
            </a:br>
            <a:endParaRPr lang="en-US" sz="2000" dirty="0">
              <a:latin typeface="+mn-lt"/>
            </a:endParaRPr>
          </a:p>
        </p:txBody>
      </p:sp>
      <p:sp>
        <p:nvSpPr>
          <p:cNvPr id="3" name="Content Placeholder 2"/>
          <p:cNvSpPr>
            <a:spLocks noGrp="1"/>
          </p:cNvSpPr>
          <p:nvPr>
            <p:ph idx="1"/>
          </p:nvPr>
        </p:nvSpPr>
        <p:spPr>
          <a:xfrm>
            <a:off x="811646" y="1290181"/>
            <a:ext cx="10515600" cy="5567819"/>
          </a:xfrm>
        </p:spPr>
        <p:txBody>
          <a:bodyPr/>
          <a:lstStyle/>
          <a:p>
            <a:pPr marL="0" indent="0">
              <a:buNone/>
            </a:pPr>
            <a:r>
              <a:rPr lang="en-GB" dirty="0" smtClean="0"/>
              <a:t>  </a:t>
            </a:r>
            <a:endParaRPr lang="en-GB" dirty="0"/>
          </a:p>
        </p:txBody>
      </p:sp>
      <p:sp>
        <p:nvSpPr>
          <p:cNvPr id="5" name="TextBox 4"/>
          <p:cNvSpPr txBox="1"/>
          <p:nvPr/>
        </p:nvSpPr>
        <p:spPr>
          <a:xfrm>
            <a:off x="7422171" y="6269694"/>
            <a:ext cx="2054345" cy="369332"/>
          </a:xfrm>
          <a:prstGeom prst="rect">
            <a:avLst/>
          </a:prstGeom>
          <a:noFill/>
        </p:spPr>
        <p:txBody>
          <a:bodyPr wrap="none" rtlCol="0">
            <a:spAutoFit/>
          </a:bodyPr>
          <a:lstStyle/>
          <a:p>
            <a:r>
              <a:rPr lang="en-US" dirty="0"/>
              <a:t>Visitor Information</a:t>
            </a:r>
            <a:r>
              <a:rPr lang="en-US" cap="small" dirty="0"/>
              <a:t> </a:t>
            </a:r>
            <a:endParaRPr lang="en-US" dirty="0"/>
          </a:p>
        </p:txBody>
      </p:sp>
      <p:sp>
        <p:nvSpPr>
          <p:cNvPr id="10" name="TextBox 9"/>
          <p:cNvSpPr txBox="1"/>
          <p:nvPr/>
        </p:nvSpPr>
        <p:spPr>
          <a:xfrm>
            <a:off x="2670821" y="3511663"/>
            <a:ext cx="1869486" cy="369332"/>
          </a:xfrm>
          <a:prstGeom prst="rect">
            <a:avLst/>
          </a:prstGeom>
          <a:noFill/>
        </p:spPr>
        <p:txBody>
          <a:bodyPr wrap="none" rtlCol="0">
            <a:spAutoFit/>
          </a:bodyPr>
          <a:lstStyle/>
          <a:p>
            <a:r>
              <a:rPr lang="en-US" dirty="0"/>
              <a:t>Visitor homepage</a:t>
            </a:r>
          </a:p>
        </p:txBody>
      </p:sp>
      <p:pic>
        <p:nvPicPr>
          <p:cNvPr id="14" name="Picture 13" descr="C:\Users\Acer\Downloads\WhatsApp Image 2023-01-23 at 9.32.43 A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944" y="3975166"/>
            <a:ext cx="4114800" cy="2286000"/>
          </a:xfrm>
          <a:prstGeom prst="rect">
            <a:avLst/>
          </a:prstGeom>
          <a:noFill/>
          <a:ln>
            <a:noFill/>
          </a:ln>
        </p:spPr>
      </p:pic>
      <p:pic>
        <p:nvPicPr>
          <p:cNvPr id="15" name="Picture 14" descr="C:\Users\Acer\Downloads\WhatsApp Image 2023-01-23 at 9.13.07 AM.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8164" y="1265484"/>
            <a:ext cx="4114800" cy="2286000"/>
          </a:xfrm>
          <a:prstGeom prst="rect">
            <a:avLst/>
          </a:prstGeom>
          <a:noFill/>
          <a:ln>
            <a:noFill/>
          </a:ln>
        </p:spPr>
      </p:pic>
      <p:pic>
        <p:nvPicPr>
          <p:cNvPr id="16" name="Picture 15" descr="C:\Users\Acer\Downloads\WhatsApp Image 2023-01-23 at 9.13.08 AM.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1944" y="1265484"/>
            <a:ext cx="4114800" cy="2286000"/>
          </a:xfrm>
          <a:prstGeom prst="rect">
            <a:avLst/>
          </a:prstGeom>
          <a:noFill/>
          <a:ln>
            <a:noFill/>
          </a:ln>
        </p:spPr>
      </p:pic>
      <p:sp>
        <p:nvSpPr>
          <p:cNvPr id="4" name="TextBox 3"/>
          <p:cNvSpPr txBox="1"/>
          <p:nvPr/>
        </p:nvSpPr>
        <p:spPr>
          <a:xfrm>
            <a:off x="6560273" y="3542504"/>
            <a:ext cx="2680862" cy="369332"/>
          </a:xfrm>
          <a:prstGeom prst="rect">
            <a:avLst/>
          </a:prstGeom>
          <a:noFill/>
        </p:spPr>
        <p:txBody>
          <a:bodyPr wrap="none" rtlCol="0">
            <a:spAutoFit/>
          </a:bodyPr>
          <a:lstStyle/>
          <a:p>
            <a:r>
              <a:rPr lang="en-US" dirty="0"/>
              <a:t>Visitor Appointment Form</a:t>
            </a:r>
          </a:p>
        </p:txBody>
      </p:sp>
      <p:pic>
        <p:nvPicPr>
          <p:cNvPr id="17" name="Picture 16" descr="C:\Users\Acer\Downloads\WhatsApp Image 2023-01-23 at 9.13.10 AM.jpe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48164" y="3975166"/>
            <a:ext cx="4114800" cy="2286000"/>
          </a:xfrm>
          <a:prstGeom prst="rect">
            <a:avLst/>
          </a:prstGeom>
          <a:noFill/>
          <a:ln>
            <a:noFill/>
          </a:ln>
        </p:spPr>
      </p:pic>
      <p:sp>
        <p:nvSpPr>
          <p:cNvPr id="7" name="TextBox 6"/>
          <p:cNvSpPr txBox="1"/>
          <p:nvPr/>
        </p:nvSpPr>
        <p:spPr>
          <a:xfrm>
            <a:off x="2534982" y="6261167"/>
            <a:ext cx="2141164" cy="369332"/>
          </a:xfrm>
          <a:prstGeom prst="rect">
            <a:avLst/>
          </a:prstGeom>
          <a:noFill/>
        </p:spPr>
        <p:txBody>
          <a:bodyPr wrap="none" rtlCol="0">
            <a:spAutoFit/>
          </a:bodyPr>
          <a:lstStyle/>
          <a:p>
            <a:r>
              <a:rPr lang="en-US" dirty="0"/>
              <a:t>Visitor Request Page</a:t>
            </a:r>
          </a:p>
        </p:txBody>
      </p:sp>
    </p:spTree>
    <p:extLst>
      <p:ext uri="{BB962C8B-B14F-4D97-AF65-F5344CB8AC3E}">
        <p14:creationId xmlns:p14="http://schemas.microsoft.com/office/powerpoint/2010/main" val="896814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468"/>
            <a:ext cx="10515600" cy="977031"/>
          </a:xfrm>
        </p:spPr>
        <p:txBody>
          <a:bodyPr>
            <a:normAutofit fontScale="90000"/>
          </a:bodyPr>
          <a:lstStyle/>
          <a:p>
            <a:r>
              <a:rPr lang="en-GB" dirty="0"/>
              <a:t>Orphanage expense </a:t>
            </a:r>
            <a:r>
              <a:rPr lang="en-GB" dirty="0" smtClean="0"/>
              <a:t>tracking</a:t>
            </a:r>
            <a:r>
              <a:rPr lang="en-US" dirty="0" smtClean="0"/>
              <a:t/>
            </a:r>
            <a:br>
              <a:rPr lang="en-US" dirty="0" smtClean="0"/>
            </a:br>
            <a:r>
              <a:rPr lang="en-GB" sz="2200" dirty="0">
                <a:latin typeface="+mn-lt"/>
              </a:rPr>
              <a:t>The manager should track expenses at the orphanage centre, and should have a requisition form of items required by the Orphanage centre.</a:t>
            </a:r>
          </a:p>
        </p:txBody>
      </p:sp>
      <p:sp>
        <p:nvSpPr>
          <p:cNvPr id="3" name="Content Placeholder 2"/>
          <p:cNvSpPr>
            <a:spLocks noGrp="1"/>
          </p:cNvSpPr>
          <p:nvPr>
            <p:ph idx="1"/>
          </p:nvPr>
        </p:nvSpPr>
        <p:spPr>
          <a:xfrm>
            <a:off x="838200" y="1173706"/>
            <a:ext cx="10515600" cy="5499627"/>
          </a:xfrm>
        </p:spPr>
        <p:txBody>
          <a:bodyPr/>
          <a:lstStyle/>
          <a:p>
            <a:pPr marL="0" indent="0">
              <a:buNone/>
            </a:pPr>
            <a:r>
              <a:rPr lang="en-GB" dirty="0"/>
              <a:t> </a:t>
            </a:r>
          </a:p>
        </p:txBody>
      </p:sp>
      <p:sp>
        <p:nvSpPr>
          <p:cNvPr id="6" name="TextBox 5"/>
          <p:cNvSpPr txBox="1"/>
          <p:nvPr/>
        </p:nvSpPr>
        <p:spPr>
          <a:xfrm>
            <a:off x="1567973" y="6358796"/>
            <a:ext cx="1993816" cy="369332"/>
          </a:xfrm>
          <a:prstGeom prst="rect">
            <a:avLst/>
          </a:prstGeom>
          <a:noFill/>
        </p:spPr>
        <p:txBody>
          <a:bodyPr wrap="none" rtlCol="0">
            <a:spAutoFit/>
          </a:bodyPr>
          <a:lstStyle/>
          <a:p>
            <a:r>
              <a:rPr lang="en-US" dirty="0"/>
              <a:t>Capital &amp; Expenses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6522" y="4072796"/>
            <a:ext cx="3980490" cy="2286000"/>
          </a:xfrm>
          <a:prstGeom prst="rect">
            <a:avLst/>
          </a:prstGeom>
        </p:spPr>
      </p:pic>
      <p:pic>
        <p:nvPicPr>
          <p:cNvPr id="11" name="Picture 10" descr="C:\Users\Acer\Downloads\WhatsApp Image 2023-01-23 at 9.17.26 AM.jpeg"/>
          <p:cNvPicPr/>
          <p:nvPr/>
        </p:nvPicPr>
        <p:blipFill>
          <a:blip r:embed="rId3">
            <a:extLst>
              <a:ext uri="{28A0092B-C50C-407E-A947-70E740481C1C}">
                <a14:useLocalDpi xmlns:a14="http://schemas.microsoft.com/office/drawing/2010/main" val="0"/>
              </a:ext>
            </a:extLst>
          </a:blip>
          <a:srcRect/>
          <a:stretch>
            <a:fillRect/>
          </a:stretch>
        </p:blipFill>
        <p:spPr bwMode="auto">
          <a:xfrm>
            <a:off x="1008704" y="4072796"/>
            <a:ext cx="4114800" cy="2286000"/>
          </a:xfrm>
          <a:prstGeom prst="rect">
            <a:avLst/>
          </a:prstGeom>
          <a:noFill/>
          <a:ln>
            <a:no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46522" y="1435000"/>
            <a:ext cx="3980490" cy="2286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8704" y="1435000"/>
            <a:ext cx="2881813" cy="2286000"/>
          </a:xfrm>
          <a:prstGeom prst="rect">
            <a:avLst/>
          </a:prstGeom>
        </p:spPr>
      </p:pic>
      <p:sp>
        <p:nvSpPr>
          <p:cNvPr id="8" name="TextBox 7"/>
          <p:cNvSpPr txBox="1"/>
          <p:nvPr/>
        </p:nvSpPr>
        <p:spPr>
          <a:xfrm>
            <a:off x="2163970" y="3653360"/>
            <a:ext cx="801823" cy="369332"/>
          </a:xfrm>
          <a:prstGeom prst="rect">
            <a:avLst/>
          </a:prstGeom>
          <a:noFill/>
        </p:spPr>
        <p:txBody>
          <a:bodyPr wrap="none" rtlCol="0">
            <a:spAutoFit/>
          </a:bodyPr>
          <a:lstStyle/>
          <a:p>
            <a:r>
              <a:rPr lang="en-GB" dirty="0" smtClean="0"/>
              <a:t>Sign in</a:t>
            </a:r>
            <a:endParaRPr lang="en-US" dirty="0"/>
          </a:p>
        </p:txBody>
      </p:sp>
      <p:sp>
        <p:nvSpPr>
          <p:cNvPr id="9" name="TextBox 8"/>
          <p:cNvSpPr txBox="1"/>
          <p:nvPr/>
        </p:nvSpPr>
        <p:spPr>
          <a:xfrm>
            <a:off x="7528143" y="6358796"/>
            <a:ext cx="2466253" cy="369332"/>
          </a:xfrm>
          <a:prstGeom prst="rect">
            <a:avLst/>
          </a:prstGeom>
          <a:noFill/>
        </p:spPr>
        <p:txBody>
          <a:bodyPr wrap="none" rtlCol="0">
            <a:spAutoFit/>
          </a:bodyPr>
          <a:lstStyle/>
          <a:p>
            <a:r>
              <a:rPr lang="en-GB" dirty="0" smtClean="0"/>
              <a:t>Request Of Orphan Item</a:t>
            </a:r>
            <a:endParaRPr lang="en-US" dirty="0"/>
          </a:p>
        </p:txBody>
      </p:sp>
      <p:sp>
        <p:nvSpPr>
          <p:cNvPr id="12" name="Right Arrow 11"/>
          <p:cNvSpPr/>
          <p:nvPr/>
        </p:nvSpPr>
        <p:spPr>
          <a:xfrm rot="5400000">
            <a:off x="8655986" y="3751718"/>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8421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3669"/>
          </a:xfrm>
        </p:spPr>
        <p:txBody>
          <a:bodyPr>
            <a:normAutofit fontScale="90000"/>
          </a:bodyPr>
          <a:lstStyle/>
          <a:p>
            <a:r>
              <a:rPr lang="en-US" dirty="0" smtClean="0"/>
              <a:t>Donation Tracking</a:t>
            </a:r>
            <a:br>
              <a:rPr lang="en-US" dirty="0" smtClean="0"/>
            </a:br>
            <a:r>
              <a:rPr lang="en-GB" sz="2200" dirty="0">
                <a:latin typeface="+mn-lt"/>
              </a:rPr>
              <a:t>Admin has tracked all expenses and records of </a:t>
            </a:r>
            <a:r>
              <a:rPr lang="en-GB" sz="2200" dirty="0" smtClean="0">
                <a:latin typeface="+mn-lt"/>
              </a:rPr>
              <a:t>donations</a:t>
            </a:r>
            <a:endParaRPr lang="en-GB" sz="2200" dirty="0">
              <a:latin typeface="+mn-lt"/>
            </a:endParaRPr>
          </a:p>
        </p:txBody>
      </p:sp>
      <p:sp>
        <p:nvSpPr>
          <p:cNvPr id="3" name="Content Placeholder 2"/>
          <p:cNvSpPr>
            <a:spLocks noGrp="1"/>
          </p:cNvSpPr>
          <p:nvPr>
            <p:ph idx="1"/>
          </p:nvPr>
        </p:nvSpPr>
        <p:spPr>
          <a:xfrm>
            <a:off x="838200" y="1173707"/>
            <a:ext cx="10515600" cy="5003256"/>
          </a:xfrm>
        </p:spPr>
        <p:txBody>
          <a:bodyPr/>
          <a:lstStyle/>
          <a:p>
            <a:pPr marL="0" indent="0">
              <a:buNone/>
            </a:pPr>
            <a:r>
              <a:rPr lang="en-GB" dirty="0"/>
              <a:t> </a:t>
            </a:r>
          </a:p>
        </p:txBody>
      </p:sp>
      <p:sp>
        <p:nvSpPr>
          <p:cNvPr id="6" name="TextBox 5"/>
          <p:cNvSpPr txBox="1"/>
          <p:nvPr/>
        </p:nvSpPr>
        <p:spPr>
          <a:xfrm>
            <a:off x="1577372" y="3532781"/>
            <a:ext cx="2134110" cy="369332"/>
          </a:xfrm>
          <a:prstGeom prst="rect">
            <a:avLst/>
          </a:prstGeom>
          <a:noFill/>
        </p:spPr>
        <p:txBody>
          <a:bodyPr wrap="none" rtlCol="0">
            <a:spAutoFit/>
          </a:bodyPr>
          <a:lstStyle/>
          <a:p>
            <a:r>
              <a:rPr lang="en-US" dirty="0"/>
              <a:t>Donation homepage</a:t>
            </a:r>
          </a:p>
        </p:txBody>
      </p:sp>
      <p:pic>
        <p:nvPicPr>
          <p:cNvPr id="8" name="Picture 7" descr="C:\Users\Acer\Downloads\WhatsApp Image 2023-01-23 at 9.26.34 AM.jpeg"/>
          <p:cNvPicPr/>
          <p:nvPr/>
        </p:nvPicPr>
        <p:blipFill>
          <a:blip r:embed="rId2">
            <a:extLst>
              <a:ext uri="{28A0092B-C50C-407E-A947-70E740481C1C}">
                <a14:useLocalDpi xmlns:a14="http://schemas.microsoft.com/office/drawing/2010/main" val="0"/>
              </a:ext>
            </a:extLst>
          </a:blip>
          <a:srcRect/>
          <a:stretch>
            <a:fillRect/>
          </a:stretch>
        </p:blipFill>
        <p:spPr bwMode="auto">
          <a:xfrm>
            <a:off x="4913072" y="1246781"/>
            <a:ext cx="2777907" cy="2286000"/>
          </a:xfrm>
          <a:prstGeom prst="rect">
            <a:avLst/>
          </a:prstGeom>
          <a:noFill/>
          <a:ln>
            <a:noFill/>
          </a:ln>
        </p:spPr>
      </p:pic>
      <p:sp>
        <p:nvSpPr>
          <p:cNvPr id="5" name="TextBox 4"/>
          <p:cNvSpPr txBox="1"/>
          <p:nvPr/>
        </p:nvSpPr>
        <p:spPr>
          <a:xfrm>
            <a:off x="5504595" y="3532781"/>
            <a:ext cx="1594860" cy="369332"/>
          </a:xfrm>
          <a:prstGeom prst="rect">
            <a:avLst/>
          </a:prstGeom>
          <a:noFill/>
        </p:spPr>
        <p:txBody>
          <a:bodyPr wrap="none" rtlCol="0">
            <a:spAutoFit/>
          </a:bodyPr>
          <a:lstStyle/>
          <a:p>
            <a:r>
              <a:rPr lang="en-US" dirty="0"/>
              <a:t>Donation </a:t>
            </a:r>
            <a:r>
              <a:rPr lang="en-US" dirty="0" smtClean="0"/>
              <a:t>Form</a:t>
            </a:r>
            <a:endParaRPr lang="en-US" dirty="0"/>
          </a:p>
        </p:txBody>
      </p:sp>
      <p:pic>
        <p:nvPicPr>
          <p:cNvPr id="9" name="Picture 8" descr="C:\Users\Acer\Downloads\WhatsApp Image 2023-01-23 at 9.17.23 AM.jpeg"/>
          <p:cNvPicPr/>
          <p:nvPr/>
        </p:nvPicPr>
        <p:blipFill>
          <a:blip r:embed="rId3">
            <a:extLst>
              <a:ext uri="{28A0092B-C50C-407E-A947-70E740481C1C}">
                <a14:useLocalDpi xmlns:a14="http://schemas.microsoft.com/office/drawing/2010/main" val="0"/>
              </a:ext>
            </a:extLst>
          </a:blip>
          <a:srcRect/>
          <a:stretch>
            <a:fillRect/>
          </a:stretch>
        </p:blipFill>
        <p:spPr bwMode="auto">
          <a:xfrm>
            <a:off x="8055460" y="1246781"/>
            <a:ext cx="2719493" cy="2286000"/>
          </a:xfrm>
          <a:prstGeom prst="rect">
            <a:avLst/>
          </a:prstGeom>
          <a:noFill/>
          <a:ln>
            <a:noFill/>
          </a:ln>
        </p:spPr>
      </p:pic>
      <p:sp>
        <p:nvSpPr>
          <p:cNvPr id="10" name="TextBox 9"/>
          <p:cNvSpPr txBox="1"/>
          <p:nvPr/>
        </p:nvSpPr>
        <p:spPr>
          <a:xfrm>
            <a:off x="8357897" y="3532781"/>
            <a:ext cx="2120068" cy="369332"/>
          </a:xfrm>
          <a:prstGeom prst="rect">
            <a:avLst/>
          </a:prstGeom>
          <a:noFill/>
        </p:spPr>
        <p:txBody>
          <a:bodyPr wrap="none" rtlCol="0">
            <a:spAutoFit/>
          </a:bodyPr>
          <a:lstStyle/>
          <a:p>
            <a:r>
              <a:rPr lang="en-US" dirty="0"/>
              <a:t>Donation </a:t>
            </a:r>
            <a:r>
              <a:rPr lang="en-US" dirty="0" smtClean="0"/>
              <a:t>Successful</a:t>
            </a:r>
            <a:endParaRPr lang="en-US"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4744" y="1246781"/>
            <a:ext cx="3479366" cy="228600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5762" y="4202424"/>
            <a:ext cx="4419191" cy="1917383"/>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4744" y="4111056"/>
            <a:ext cx="4321792" cy="2100120"/>
          </a:xfrm>
          <a:prstGeom prst="rect">
            <a:avLst/>
          </a:prstGeom>
        </p:spPr>
      </p:pic>
      <p:sp>
        <p:nvSpPr>
          <p:cNvPr id="13" name="TextBox 12"/>
          <p:cNvSpPr txBox="1"/>
          <p:nvPr/>
        </p:nvSpPr>
        <p:spPr>
          <a:xfrm>
            <a:off x="1577372" y="6211176"/>
            <a:ext cx="2445862" cy="369332"/>
          </a:xfrm>
          <a:prstGeom prst="rect">
            <a:avLst/>
          </a:prstGeom>
          <a:noFill/>
        </p:spPr>
        <p:txBody>
          <a:bodyPr wrap="none" rtlCol="0">
            <a:spAutoFit/>
          </a:bodyPr>
          <a:lstStyle/>
          <a:p>
            <a:r>
              <a:rPr lang="en-GB" dirty="0" smtClean="0"/>
              <a:t>Donor Information page</a:t>
            </a:r>
            <a:endParaRPr lang="en-US" dirty="0"/>
          </a:p>
        </p:txBody>
      </p:sp>
      <p:sp>
        <p:nvSpPr>
          <p:cNvPr id="14" name="TextBox 13"/>
          <p:cNvSpPr txBox="1"/>
          <p:nvPr/>
        </p:nvSpPr>
        <p:spPr>
          <a:xfrm>
            <a:off x="8352447" y="6211176"/>
            <a:ext cx="2125518" cy="369332"/>
          </a:xfrm>
          <a:prstGeom prst="rect">
            <a:avLst/>
          </a:prstGeom>
          <a:noFill/>
        </p:spPr>
        <p:txBody>
          <a:bodyPr wrap="none" rtlCol="0">
            <a:spAutoFit/>
          </a:bodyPr>
          <a:lstStyle/>
          <a:p>
            <a:r>
              <a:rPr lang="en-GB" dirty="0" smtClean="0"/>
              <a:t>Expanse record page</a:t>
            </a:r>
            <a:endParaRPr lang="en-US" dirty="0"/>
          </a:p>
        </p:txBody>
      </p:sp>
    </p:spTree>
    <p:extLst>
      <p:ext uri="{BB962C8B-B14F-4D97-AF65-F5344CB8AC3E}">
        <p14:creationId xmlns:p14="http://schemas.microsoft.com/office/powerpoint/2010/main" val="34922670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7374"/>
          </a:xfrm>
        </p:spPr>
        <p:txBody>
          <a:bodyPr>
            <a:normAutofit fontScale="90000"/>
          </a:bodyPr>
          <a:lstStyle/>
          <a:p>
            <a:r>
              <a:rPr lang="en-GB" dirty="0"/>
              <a:t>Provide orphan </a:t>
            </a:r>
            <a:r>
              <a:rPr lang="en-GB" dirty="0" smtClean="0"/>
              <a:t>education</a:t>
            </a:r>
            <a:r>
              <a:rPr lang="en-US" dirty="0" smtClean="0"/>
              <a:t/>
            </a:r>
            <a:br>
              <a:rPr lang="en-US" dirty="0" smtClean="0"/>
            </a:br>
            <a:r>
              <a:rPr lang="en-US" sz="2200" dirty="0">
                <a:latin typeface="+mn-lt"/>
              </a:rPr>
              <a:t>S</a:t>
            </a:r>
            <a:r>
              <a:rPr lang="en-US" sz="2200" dirty="0" smtClean="0">
                <a:latin typeface="+mn-lt"/>
              </a:rPr>
              <a:t>tudent class information, edit </a:t>
            </a:r>
            <a:r>
              <a:rPr lang="en-US" sz="2200" dirty="0">
                <a:latin typeface="+mn-lt"/>
              </a:rPr>
              <a:t>information </a:t>
            </a:r>
            <a:r>
              <a:rPr lang="en-US" sz="2200" dirty="0" smtClean="0">
                <a:latin typeface="+mn-lt"/>
              </a:rPr>
              <a:t>,class routine, attendance</a:t>
            </a:r>
            <a:endParaRPr lang="en-GB" sz="2200" dirty="0">
              <a:latin typeface="+mn-lt"/>
            </a:endParaRPr>
          </a:p>
        </p:txBody>
      </p:sp>
      <p:sp>
        <p:nvSpPr>
          <p:cNvPr id="3" name="Content Placeholder 2"/>
          <p:cNvSpPr>
            <a:spLocks noGrp="1"/>
          </p:cNvSpPr>
          <p:nvPr>
            <p:ph idx="1"/>
          </p:nvPr>
        </p:nvSpPr>
        <p:spPr>
          <a:xfrm>
            <a:off x="838200" y="1173707"/>
            <a:ext cx="10515600" cy="5003256"/>
          </a:xfrm>
        </p:spPr>
        <p:txBody>
          <a:bodyPr/>
          <a:lstStyle/>
          <a:p>
            <a:pPr marL="0" indent="0">
              <a:buNone/>
            </a:pPr>
            <a:r>
              <a:rPr lang="en-GB" dirty="0"/>
              <a:t> </a:t>
            </a:r>
          </a:p>
        </p:txBody>
      </p:sp>
      <p:sp>
        <p:nvSpPr>
          <p:cNvPr id="5" name="TextBox 4"/>
          <p:cNvSpPr txBox="1"/>
          <p:nvPr/>
        </p:nvSpPr>
        <p:spPr>
          <a:xfrm>
            <a:off x="2456580" y="2844496"/>
            <a:ext cx="1205458" cy="369332"/>
          </a:xfrm>
          <a:prstGeom prst="rect">
            <a:avLst/>
          </a:prstGeom>
          <a:noFill/>
        </p:spPr>
        <p:txBody>
          <a:bodyPr wrap="none" rtlCol="0">
            <a:spAutoFit/>
          </a:bodyPr>
          <a:lstStyle/>
          <a:p>
            <a:r>
              <a:rPr lang="en-US" dirty="0" smtClean="0"/>
              <a:t>Homepage</a:t>
            </a:r>
            <a:endParaRPr lang="en-US" dirty="0"/>
          </a:p>
        </p:txBody>
      </p:sp>
      <p:pic>
        <p:nvPicPr>
          <p:cNvPr id="12" name="Picture 11" descr="C:\Users\Acer\Downloads\WhatsApp Image 2023-01-23 at 9.24.13 AM(1).jpeg"/>
          <p:cNvPicPr/>
          <p:nvPr/>
        </p:nvPicPr>
        <p:blipFill rotWithShape="1">
          <a:blip r:embed="rId2">
            <a:extLst>
              <a:ext uri="{28A0092B-C50C-407E-A947-70E740481C1C}">
                <a14:useLocalDpi xmlns:a14="http://schemas.microsoft.com/office/drawing/2010/main" val="0"/>
              </a:ext>
            </a:extLst>
          </a:blip>
          <a:srcRect l="24883" t="3154" r="10852" b="32979"/>
          <a:stretch/>
        </p:blipFill>
        <p:spPr bwMode="auto">
          <a:xfrm>
            <a:off x="679964" y="1218864"/>
            <a:ext cx="5029200" cy="1737360"/>
          </a:xfrm>
          <a:prstGeom prst="rect">
            <a:avLst/>
          </a:prstGeom>
          <a:noFill/>
          <a:ln>
            <a:noFill/>
          </a:ln>
          <a:extLst>
            <a:ext uri="{53640926-AAD7-44D8-BBD7-CCE9431645EC}">
              <a14:shadowObscured xmlns:a14="http://schemas.microsoft.com/office/drawing/2010/main"/>
            </a:ext>
          </a:extLst>
        </p:spPr>
      </p:pic>
      <p:pic>
        <p:nvPicPr>
          <p:cNvPr id="9" name="Picture 8" descr="C:\Users\Acer\Downloads\WhatsApp Image 2023-01-23 at 9.24.07 AM.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7690" y="1218864"/>
            <a:ext cx="5029200" cy="2286000"/>
          </a:xfrm>
          <a:prstGeom prst="rect">
            <a:avLst/>
          </a:prstGeom>
          <a:noFill/>
          <a:ln>
            <a:noFill/>
          </a:ln>
        </p:spPr>
      </p:pic>
      <p:pic>
        <p:nvPicPr>
          <p:cNvPr id="13" name="Picture 12" descr="C:\Users\Acer\Downloads\WhatsApp Image 2023-01-23 at 9.24.09 AM.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77690" y="4019284"/>
            <a:ext cx="5029200" cy="2286000"/>
          </a:xfrm>
          <a:prstGeom prst="rect">
            <a:avLst/>
          </a:prstGeom>
          <a:noFill/>
          <a:ln>
            <a:noFill/>
          </a:ln>
        </p:spPr>
      </p:pic>
      <p:sp>
        <p:nvSpPr>
          <p:cNvPr id="14" name="Right Arrow 13"/>
          <p:cNvSpPr/>
          <p:nvPr/>
        </p:nvSpPr>
        <p:spPr>
          <a:xfrm rot="5400000">
            <a:off x="8587005" y="3650991"/>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Arrow 14"/>
          <p:cNvSpPr/>
          <p:nvPr/>
        </p:nvSpPr>
        <p:spPr>
          <a:xfrm rot="10800000">
            <a:off x="5967123" y="5169771"/>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8019990" y="6280232"/>
            <a:ext cx="1344599" cy="369332"/>
          </a:xfrm>
          <a:prstGeom prst="rect">
            <a:avLst/>
          </a:prstGeom>
          <a:noFill/>
        </p:spPr>
        <p:txBody>
          <a:bodyPr wrap="none" rtlCol="0">
            <a:spAutoFit/>
          </a:bodyPr>
          <a:lstStyle/>
          <a:p>
            <a:r>
              <a:rPr lang="en-US" dirty="0"/>
              <a:t>Class details</a:t>
            </a:r>
          </a:p>
        </p:txBody>
      </p:sp>
      <p:sp>
        <p:nvSpPr>
          <p:cNvPr id="19" name="TextBox 18"/>
          <p:cNvSpPr txBox="1"/>
          <p:nvPr/>
        </p:nvSpPr>
        <p:spPr>
          <a:xfrm>
            <a:off x="2668021" y="6280232"/>
            <a:ext cx="1510285" cy="369332"/>
          </a:xfrm>
          <a:prstGeom prst="rect">
            <a:avLst/>
          </a:prstGeom>
          <a:noFill/>
        </p:spPr>
        <p:txBody>
          <a:bodyPr wrap="none" rtlCol="0">
            <a:spAutoFit/>
          </a:bodyPr>
          <a:lstStyle/>
          <a:p>
            <a:r>
              <a:rPr lang="en-US" dirty="0"/>
              <a:t>Edit Class Info</a:t>
            </a:r>
          </a:p>
        </p:txBody>
      </p:sp>
      <p:pic>
        <p:nvPicPr>
          <p:cNvPr id="20" name="Picture 19" descr="C:\Users\Acer\Downloads\WhatsApp Image 2023-01-23 at 9.24.08 AM.jpeg"/>
          <p:cNvPicPr/>
          <p:nvPr/>
        </p:nvPicPr>
        <p:blipFill>
          <a:blip r:embed="rId5">
            <a:extLst>
              <a:ext uri="{28A0092B-C50C-407E-A947-70E740481C1C}">
                <a14:useLocalDpi xmlns:a14="http://schemas.microsoft.com/office/drawing/2010/main" val="0"/>
              </a:ext>
            </a:extLst>
          </a:blip>
          <a:srcRect/>
          <a:stretch>
            <a:fillRect/>
          </a:stretch>
        </p:blipFill>
        <p:spPr bwMode="auto">
          <a:xfrm>
            <a:off x="1190219" y="3987784"/>
            <a:ext cx="4572000" cy="2286000"/>
          </a:xfrm>
          <a:prstGeom prst="rect">
            <a:avLst/>
          </a:prstGeom>
          <a:noFill/>
          <a:ln>
            <a:noFill/>
          </a:ln>
        </p:spPr>
      </p:pic>
    </p:spTree>
    <p:extLst>
      <p:ext uri="{BB962C8B-B14F-4D97-AF65-F5344CB8AC3E}">
        <p14:creationId xmlns:p14="http://schemas.microsoft.com/office/powerpoint/2010/main" val="2777520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440497"/>
            <a:ext cx="10515600" cy="924280"/>
          </a:xfrm>
        </p:spPr>
        <p:txBody>
          <a:bodyPr/>
          <a:lstStyle/>
          <a:p>
            <a:r>
              <a:rPr lang="en-US" dirty="0" smtClean="0"/>
              <a:t>Humayra Shirin Mony</a:t>
            </a:r>
            <a:endParaRPr lang="en-GB" dirty="0"/>
          </a:p>
        </p:txBody>
      </p:sp>
      <p:sp>
        <p:nvSpPr>
          <p:cNvPr id="3" name="Text Placeholder 2"/>
          <p:cNvSpPr>
            <a:spLocks noGrp="1"/>
          </p:cNvSpPr>
          <p:nvPr>
            <p:ph type="body" idx="1"/>
          </p:nvPr>
        </p:nvSpPr>
        <p:spPr>
          <a:xfrm>
            <a:off x="831850" y="1528549"/>
            <a:ext cx="10515600" cy="4561101"/>
          </a:xfrm>
        </p:spPr>
        <p:txBody>
          <a:bodyPr>
            <a:normAutofit/>
          </a:bodyPr>
          <a:lstStyle/>
          <a:p>
            <a:r>
              <a:rPr lang="en-US" b="1" dirty="0" smtClean="0">
                <a:solidFill>
                  <a:schemeClr val="tx1"/>
                </a:solidFill>
              </a:rPr>
              <a:t>Completed Works</a:t>
            </a:r>
          </a:p>
          <a:p>
            <a:pPr marL="342900" indent="-342900">
              <a:buFont typeface="Arial" panose="020B0604020202020204" pitchFamily="34" charset="0"/>
              <a:buChar char="•"/>
            </a:pPr>
            <a:r>
              <a:rPr lang="en-GB" dirty="0" smtClean="0">
                <a:solidFill>
                  <a:schemeClr val="tx1"/>
                </a:solidFill>
              </a:rPr>
              <a:t>Registration/Login </a:t>
            </a:r>
            <a:endParaRPr lang="en-US" dirty="0" smtClean="0">
              <a:solidFill>
                <a:schemeClr val="tx1"/>
              </a:solidFill>
            </a:endParaRPr>
          </a:p>
          <a:p>
            <a:pPr marL="342900" indent="-342900">
              <a:buFont typeface="Arial" panose="020B0604020202020204" pitchFamily="34" charset="0"/>
              <a:buChar char="•"/>
            </a:pPr>
            <a:r>
              <a:rPr lang="en-GB" dirty="0" smtClean="0">
                <a:solidFill>
                  <a:schemeClr val="tx1"/>
                </a:solidFill>
              </a:rPr>
              <a:t>Orphan record</a:t>
            </a:r>
            <a:endParaRPr lang="en-US" dirty="0" smtClean="0">
              <a:solidFill>
                <a:schemeClr val="tx1"/>
              </a:solidFill>
            </a:endParaRPr>
          </a:p>
          <a:p>
            <a:pPr marL="342900" indent="-342900">
              <a:buFont typeface="Arial" panose="020B0604020202020204" pitchFamily="34" charset="0"/>
              <a:buChar char="•"/>
            </a:pPr>
            <a:r>
              <a:rPr lang="en-US" dirty="0" smtClean="0">
                <a:solidFill>
                  <a:schemeClr val="tx1"/>
                </a:solidFill>
              </a:rPr>
              <a:t>Old age home record</a:t>
            </a:r>
          </a:p>
          <a:p>
            <a:pPr marL="342900" indent="-342900">
              <a:buFont typeface="Arial" panose="020B0604020202020204" pitchFamily="34" charset="0"/>
              <a:buChar char="•"/>
            </a:pPr>
            <a:r>
              <a:rPr lang="en-GB" dirty="0" smtClean="0">
                <a:solidFill>
                  <a:schemeClr val="tx1"/>
                </a:solidFill>
              </a:rPr>
              <a:t>Provide food and shelter for </a:t>
            </a:r>
            <a:r>
              <a:rPr lang="en-GB" dirty="0" smtClean="0">
                <a:solidFill>
                  <a:schemeClr val="tx1"/>
                </a:solidFill>
              </a:rPr>
              <a:t>orphan</a:t>
            </a:r>
            <a:endParaRPr lang="en-GB" dirty="0" smtClean="0">
              <a:solidFill>
                <a:schemeClr val="tx1"/>
              </a:solidFill>
            </a:endParaRPr>
          </a:p>
          <a:p>
            <a:pPr marL="342900" indent="-342900">
              <a:buFont typeface="Arial" panose="020B0604020202020204" pitchFamily="34" charset="0"/>
              <a:buChar char="•"/>
            </a:pPr>
            <a:endParaRPr lang="en-GB" dirty="0" smtClean="0">
              <a:solidFill>
                <a:schemeClr val="tx1"/>
              </a:solidFill>
            </a:endParaRPr>
          </a:p>
          <a:p>
            <a:pPr marL="342900" indent="-342900">
              <a:buFont typeface="Arial" panose="020B0604020202020204" pitchFamily="34" charset="0"/>
              <a:buChar char="•"/>
            </a:pPr>
            <a:endParaRPr lang="en-US" dirty="0" smtClean="0">
              <a:solidFill>
                <a:schemeClr val="tx1"/>
              </a:solidFill>
            </a:endParaRPr>
          </a:p>
          <a:p>
            <a:pPr marL="342900" indent="-342900">
              <a:buFont typeface="Arial" panose="020B0604020202020204" pitchFamily="34" charset="0"/>
              <a:buChar char="•"/>
            </a:pPr>
            <a:endParaRPr lang="en-GB" dirty="0">
              <a:solidFill>
                <a:schemeClr val="tx1"/>
              </a:solidFill>
            </a:endParaRPr>
          </a:p>
        </p:txBody>
      </p:sp>
    </p:spTree>
    <p:extLst>
      <p:ext uri="{BB962C8B-B14F-4D97-AF65-F5344CB8AC3E}">
        <p14:creationId xmlns:p14="http://schemas.microsoft.com/office/powerpoint/2010/main" val="2556206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7374"/>
          </a:xfrm>
        </p:spPr>
        <p:txBody>
          <a:bodyPr>
            <a:normAutofit fontScale="90000"/>
          </a:bodyPr>
          <a:lstStyle/>
          <a:p>
            <a:r>
              <a:rPr lang="en-GB" dirty="0"/>
              <a:t>Provide orphan </a:t>
            </a:r>
            <a:r>
              <a:rPr lang="en-GB" dirty="0" smtClean="0"/>
              <a:t>education</a:t>
            </a:r>
            <a:r>
              <a:rPr lang="en-US" dirty="0" smtClean="0"/>
              <a:t/>
            </a:r>
            <a:br>
              <a:rPr lang="en-US" dirty="0" smtClean="0"/>
            </a:br>
            <a:r>
              <a:rPr lang="en-US" sz="2200" dirty="0">
                <a:latin typeface="+mn-lt"/>
              </a:rPr>
              <a:t>S</a:t>
            </a:r>
            <a:r>
              <a:rPr lang="en-US" sz="2200" dirty="0" smtClean="0">
                <a:latin typeface="+mn-lt"/>
              </a:rPr>
              <a:t>tudent </a:t>
            </a:r>
            <a:r>
              <a:rPr lang="en-US" sz="2200" dirty="0">
                <a:latin typeface="+mn-lt"/>
              </a:rPr>
              <a:t>class information, edit information ,class routine, </a:t>
            </a:r>
            <a:r>
              <a:rPr lang="en-US" sz="2200" dirty="0" smtClean="0">
                <a:latin typeface="+mn-lt"/>
              </a:rPr>
              <a:t>attendance</a:t>
            </a:r>
            <a:endParaRPr lang="en-GB" sz="2200" dirty="0">
              <a:latin typeface="+mn-lt"/>
            </a:endParaRPr>
          </a:p>
        </p:txBody>
      </p:sp>
      <p:sp>
        <p:nvSpPr>
          <p:cNvPr id="3" name="Content Placeholder 2"/>
          <p:cNvSpPr>
            <a:spLocks noGrp="1"/>
          </p:cNvSpPr>
          <p:nvPr>
            <p:ph idx="1"/>
          </p:nvPr>
        </p:nvSpPr>
        <p:spPr>
          <a:xfrm>
            <a:off x="838200" y="1173707"/>
            <a:ext cx="10515600" cy="5003256"/>
          </a:xfrm>
        </p:spPr>
        <p:txBody>
          <a:bodyPr/>
          <a:lstStyle/>
          <a:p>
            <a:pPr marL="0" indent="0">
              <a:buNone/>
            </a:pPr>
            <a:r>
              <a:rPr lang="en-GB" dirty="0"/>
              <a:t> </a:t>
            </a:r>
          </a:p>
        </p:txBody>
      </p:sp>
      <p:sp>
        <p:nvSpPr>
          <p:cNvPr id="15" name="Right Arrow 14"/>
          <p:cNvSpPr/>
          <p:nvPr/>
        </p:nvSpPr>
        <p:spPr>
          <a:xfrm>
            <a:off x="4888659" y="2311267"/>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descr="C:\Users\Acer\Downloads\WhatsApp Image 2023-01-23 at 9.24.06 AM.jpeg"/>
          <p:cNvPicPr/>
          <p:nvPr/>
        </p:nvPicPr>
        <p:blipFill>
          <a:blip r:embed="rId2">
            <a:extLst>
              <a:ext uri="{28A0092B-C50C-407E-A947-70E740481C1C}">
                <a14:useLocalDpi xmlns:a14="http://schemas.microsoft.com/office/drawing/2010/main" val="0"/>
              </a:ext>
            </a:extLst>
          </a:blip>
          <a:srcRect/>
          <a:stretch>
            <a:fillRect/>
          </a:stretch>
        </p:blipFill>
        <p:spPr bwMode="auto">
          <a:xfrm>
            <a:off x="1064016" y="1861228"/>
            <a:ext cx="3200400" cy="2286000"/>
          </a:xfrm>
          <a:prstGeom prst="rect">
            <a:avLst/>
          </a:prstGeom>
          <a:noFill/>
          <a:ln>
            <a:noFill/>
          </a:ln>
        </p:spPr>
      </p:pic>
      <p:sp>
        <p:nvSpPr>
          <p:cNvPr id="4" name="TextBox 3"/>
          <p:cNvSpPr txBox="1"/>
          <p:nvPr/>
        </p:nvSpPr>
        <p:spPr>
          <a:xfrm>
            <a:off x="1679979" y="4346914"/>
            <a:ext cx="1932004" cy="369332"/>
          </a:xfrm>
          <a:prstGeom prst="rect">
            <a:avLst/>
          </a:prstGeom>
          <a:noFill/>
        </p:spPr>
        <p:txBody>
          <a:bodyPr wrap="none" rtlCol="0">
            <a:spAutoFit/>
          </a:bodyPr>
          <a:lstStyle/>
          <a:p>
            <a:r>
              <a:rPr lang="en-US" dirty="0" smtClean="0"/>
              <a:t>All Classes Routine</a:t>
            </a:r>
            <a:endParaRPr lang="en-US" dirty="0"/>
          </a:p>
        </p:txBody>
      </p:sp>
      <p:pic>
        <p:nvPicPr>
          <p:cNvPr id="17" name="Picture 16" descr="C:\Users\Acer\Downloads\WhatsApp Image 2023-01-23 at 9.24.10 AM.jpeg"/>
          <p:cNvPicPr/>
          <p:nvPr/>
        </p:nvPicPr>
        <p:blipFill>
          <a:blip r:embed="rId3">
            <a:extLst>
              <a:ext uri="{28A0092B-C50C-407E-A947-70E740481C1C}">
                <a14:useLocalDpi xmlns:a14="http://schemas.microsoft.com/office/drawing/2010/main" val="0"/>
              </a:ext>
            </a:extLst>
          </a:blip>
          <a:srcRect/>
          <a:stretch>
            <a:fillRect/>
          </a:stretch>
        </p:blipFill>
        <p:spPr bwMode="auto">
          <a:xfrm>
            <a:off x="4433889" y="1861228"/>
            <a:ext cx="3200400" cy="2286000"/>
          </a:xfrm>
          <a:prstGeom prst="rect">
            <a:avLst/>
          </a:prstGeom>
          <a:noFill/>
          <a:ln>
            <a:noFill/>
          </a:ln>
        </p:spPr>
      </p:pic>
      <p:sp>
        <p:nvSpPr>
          <p:cNvPr id="8" name="TextBox 7"/>
          <p:cNvSpPr txBox="1"/>
          <p:nvPr/>
        </p:nvSpPr>
        <p:spPr>
          <a:xfrm>
            <a:off x="5304177" y="4346914"/>
            <a:ext cx="1459823" cy="369332"/>
          </a:xfrm>
          <a:prstGeom prst="rect">
            <a:avLst/>
          </a:prstGeom>
          <a:noFill/>
        </p:spPr>
        <p:txBody>
          <a:bodyPr wrap="none" rtlCol="0">
            <a:spAutoFit/>
          </a:bodyPr>
          <a:lstStyle/>
          <a:p>
            <a:r>
              <a:rPr lang="en-US" dirty="0"/>
              <a:t>Class </a:t>
            </a:r>
            <a:r>
              <a:rPr lang="en-US" dirty="0" smtClean="0"/>
              <a:t>Routine</a:t>
            </a:r>
            <a:endParaRPr lang="en-US" dirty="0"/>
          </a:p>
        </p:txBody>
      </p:sp>
      <p:pic>
        <p:nvPicPr>
          <p:cNvPr id="14" name="Picture 13" descr="C:\Users\Acer\Downloads\WhatsApp Image 2023-01-23 at 9.24.10 AM.jpeg"/>
          <p:cNvPicPr/>
          <p:nvPr/>
        </p:nvPicPr>
        <p:blipFill>
          <a:blip r:embed="rId4">
            <a:extLst>
              <a:ext uri="{28A0092B-C50C-407E-A947-70E740481C1C}">
                <a14:useLocalDpi xmlns:a14="http://schemas.microsoft.com/office/drawing/2010/main" val="0"/>
              </a:ext>
            </a:extLst>
          </a:blip>
          <a:srcRect/>
          <a:stretch>
            <a:fillRect/>
          </a:stretch>
        </p:blipFill>
        <p:spPr bwMode="auto">
          <a:xfrm>
            <a:off x="8060919" y="1861228"/>
            <a:ext cx="3200400" cy="2286000"/>
          </a:xfrm>
          <a:prstGeom prst="rect">
            <a:avLst/>
          </a:prstGeom>
          <a:noFill/>
          <a:ln>
            <a:noFill/>
          </a:ln>
        </p:spPr>
      </p:pic>
      <p:sp>
        <p:nvSpPr>
          <p:cNvPr id="9" name="TextBox 8"/>
          <p:cNvSpPr txBox="1"/>
          <p:nvPr/>
        </p:nvSpPr>
        <p:spPr>
          <a:xfrm>
            <a:off x="8996578" y="4346914"/>
            <a:ext cx="1329082" cy="369332"/>
          </a:xfrm>
          <a:prstGeom prst="rect">
            <a:avLst/>
          </a:prstGeom>
          <a:noFill/>
        </p:spPr>
        <p:txBody>
          <a:bodyPr wrap="none" rtlCol="0">
            <a:spAutoFit/>
          </a:bodyPr>
          <a:lstStyle/>
          <a:p>
            <a:r>
              <a:rPr lang="en-GB" dirty="0" smtClean="0"/>
              <a:t>Edit Routine</a:t>
            </a:r>
            <a:endParaRPr lang="en-US" dirty="0"/>
          </a:p>
        </p:txBody>
      </p:sp>
    </p:spTree>
    <p:extLst>
      <p:ext uri="{BB962C8B-B14F-4D97-AF65-F5344CB8AC3E}">
        <p14:creationId xmlns:p14="http://schemas.microsoft.com/office/powerpoint/2010/main" val="3307616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37374"/>
          </a:xfrm>
        </p:spPr>
        <p:txBody>
          <a:bodyPr>
            <a:normAutofit fontScale="90000"/>
          </a:bodyPr>
          <a:lstStyle/>
          <a:p>
            <a:r>
              <a:rPr lang="en-GB" dirty="0"/>
              <a:t>Provide orphan </a:t>
            </a:r>
            <a:r>
              <a:rPr lang="en-GB" dirty="0" smtClean="0"/>
              <a:t>education</a:t>
            </a:r>
            <a:r>
              <a:rPr lang="en-US" dirty="0" smtClean="0"/>
              <a:t/>
            </a:r>
            <a:br>
              <a:rPr lang="en-US" dirty="0" smtClean="0"/>
            </a:br>
            <a:r>
              <a:rPr lang="en-US" sz="2200" dirty="0">
                <a:latin typeface="+mn-lt"/>
              </a:rPr>
              <a:t>S</a:t>
            </a:r>
            <a:r>
              <a:rPr lang="en-US" sz="2200" dirty="0" smtClean="0">
                <a:latin typeface="+mn-lt"/>
              </a:rPr>
              <a:t>tudent </a:t>
            </a:r>
            <a:r>
              <a:rPr lang="en-US" sz="2200" dirty="0">
                <a:latin typeface="+mn-lt"/>
              </a:rPr>
              <a:t>class information, edit information ,class routine, attendance</a:t>
            </a:r>
            <a:r>
              <a:rPr lang="en-US" sz="2200" dirty="0" smtClean="0">
                <a:latin typeface="+mn-lt"/>
              </a:rPr>
              <a:t>.</a:t>
            </a:r>
            <a:endParaRPr lang="en-GB" sz="2200" dirty="0">
              <a:latin typeface="+mn-lt"/>
            </a:endParaRPr>
          </a:p>
        </p:txBody>
      </p:sp>
      <p:sp>
        <p:nvSpPr>
          <p:cNvPr id="3" name="Content Placeholder 2"/>
          <p:cNvSpPr>
            <a:spLocks noGrp="1"/>
          </p:cNvSpPr>
          <p:nvPr>
            <p:ph idx="1"/>
          </p:nvPr>
        </p:nvSpPr>
        <p:spPr>
          <a:xfrm>
            <a:off x="838200" y="1173707"/>
            <a:ext cx="10515600" cy="5003256"/>
          </a:xfrm>
        </p:spPr>
        <p:txBody>
          <a:bodyPr/>
          <a:lstStyle/>
          <a:p>
            <a:pPr marL="0" indent="0">
              <a:buNone/>
            </a:pPr>
            <a:r>
              <a:rPr lang="en-GB" dirty="0"/>
              <a:t> </a:t>
            </a:r>
          </a:p>
        </p:txBody>
      </p:sp>
      <p:sp>
        <p:nvSpPr>
          <p:cNvPr id="15" name="Right Arrow 14"/>
          <p:cNvSpPr/>
          <p:nvPr/>
        </p:nvSpPr>
        <p:spPr>
          <a:xfrm>
            <a:off x="5218859" y="2311267"/>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2177123" y="3571572"/>
            <a:ext cx="1810304" cy="369332"/>
          </a:xfrm>
          <a:prstGeom prst="rect">
            <a:avLst/>
          </a:prstGeom>
          <a:noFill/>
        </p:spPr>
        <p:txBody>
          <a:bodyPr wrap="none" rtlCol="0">
            <a:spAutoFit/>
          </a:bodyPr>
          <a:lstStyle/>
          <a:p>
            <a:r>
              <a:rPr lang="en-US" dirty="0"/>
              <a:t>Class Attendance</a:t>
            </a:r>
          </a:p>
        </p:txBody>
      </p:sp>
      <p:sp>
        <p:nvSpPr>
          <p:cNvPr id="8" name="TextBox 7"/>
          <p:cNvSpPr txBox="1"/>
          <p:nvPr/>
        </p:nvSpPr>
        <p:spPr>
          <a:xfrm>
            <a:off x="7338318" y="3577079"/>
            <a:ext cx="1784078" cy="369332"/>
          </a:xfrm>
          <a:prstGeom prst="rect">
            <a:avLst/>
          </a:prstGeom>
          <a:noFill/>
        </p:spPr>
        <p:txBody>
          <a:bodyPr wrap="none" rtlCol="0">
            <a:spAutoFit/>
          </a:bodyPr>
          <a:lstStyle/>
          <a:p>
            <a:r>
              <a:rPr lang="en-US" dirty="0"/>
              <a:t>Class Attendance</a:t>
            </a:r>
          </a:p>
        </p:txBody>
      </p:sp>
      <p:pic>
        <p:nvPicPr>
          <p:cNvPr id="11" name="Picture 10" descr="C:\Users\Acer\Downloads\WhatsApp Image 2023-01-23 at 9.24.12 AM.jpeg"/>
          <p:cNvPicPr/>
          <p:nvPr/>
        </p:nvPicPr>
        <p:blipFill>
          <a:blip r:embed="rId2">
            <a:extLst>
              <a:ext uri="{28A0092B-C50C-407E-A947-70E740481C1C}">
                <a14:useLocalDpi xmlns:a14="http://schemas.microsoft.com/office/drawing/2010/main" val="0"/>
              </a:ext>
            </a:extLst>
          </a:blip>
          <a:srcRect/>
          <a:stretch>
            <a:fillRect/>
          </a:stretch>
        </p:blipFill>
        <p:spPr bwMode="auto">
          <a:xfrm>
            <a:off x="1710675" y="1291079"/>
            <a:ext cx="2743200" cy="2286000"/>
          </a:xfrm>
          <a:prstGeom prst="rect">
            <a:avLst/>
          </a:prstGeom>
          <a:noFill/>
          <a:ln>
            <a:noFill/>
          </a:ln>
        </p:spPr>
      </p:pic>
      <p:pic>
        <p:nvPicPr>
          <p:cNvPr id="12" name="Picture 11" descr="C:\Users\Acer\Downloads\WhatsApp Image 2023-01-23 at 9.24.13 AM.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4357" y="1291079"/>
            <a:ext cx="4572000" cy="2286000"/>
          </a:xfrm>
          <a:prstGeom prst="rect">
            <a:avLst/>
          </a:prstGeom>
          <a:noFill/>
          <a:ln>
            <a:noFill/>
          </a:ln>
        </p:spPr>
      </p:pic>
      <p:pic>
        <p:nvPicPr>
          <p:cNvPr id="19" name="Picture 18" descr="C:\Users\Acer\Downloads\WhatsApp Image 2023-01-23 at 9.24.11 AM.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0125" y="3946411"/>
            <a:ext cx="4572000" cy="2286000"/>
          </a:xfrm>
          <a:prstGeom prst="rect">
            <a:avLst/>
          </a:prstGeom>
          <a:noFill/>
          <a:ln>
            <a:noFill/>
          </a:ln>
        </p:spPr>
      </p:pic>
      <p:sp>
        <p:nvSpPr>
          <p:cNvPr id="5" name="TextBox 4"/>
          <p:cNvSpPr txBox="1"/>
          <p:nvPr/>
        </p:nvSpPr>
        <p:spPr>
          <a:xfrm>
            <a:off x="4359494" y="6232411"/>
            <a:ext cx="3013261" cy="369332"/>
          </a:xfrm>
          <a:prstGeom prst="rect">
            <a:avLst/>
          </a:prstGeom>
          <a:noFill/>
        </p:spPr>
        <p:txBody>
          <a:bodyPr wrap="none" rtlCol="0">
            <a:spAutoFit/>
          </a:bodyPr>
          <a:lstStyle/>
          <a:p>
            <a:r>
              <a:rPr lang="en-US" dirty="0"/>
              <a:t>Donate for Children </a:t>
            </a:r>
            <a:r>
              <a:rPr lang="en-US" dirty="0" smtClean="0"/>
              <a:t>Education</a:t>
            </a:r>
            <a:endParaRPr lang="en-US" dirty="0"/>
          </a:p>
        </p:txBody>
      </p:sp>
    </p:spTree>
    <p:extLst>
      <p:ext uri="{BB962C8B-B14F-4D97-AF65-F5344CB8AC3E}">
        <p14:creationId xmlns:p14="http://schemas.microsoft.com/office/powerpoint/2010/main" val="39827708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440497"/>
            <a:ext cx="10515600" cy="924280"/>
          </a:xfrm>
        </p:spPr>
        <p:txBody>
          <a:bodyPr/>
          <a:lstStyle/>
          <a:p>
            <a:r>
              <a:rPr lang="en-GB" dirty="0" smtClean="0"/>
              <a:t>Moriom Akter Chowdhury</a:t>
            </a:r>
            <a:endParaRPr lang="en-GB" dirty="0"/>
          </a:p>
        </p:txBody>
      </p:sp>
      <p:sp>
        <p:nvSpPr>
          <p:cNvPr id="3" name="Text Placeholder 2"/>
          <p:cNvSpPr>
            <a:spLocks noGrp="1"/>
          </p:cNvSpPr>
          <p:nvPr>
            <p:ph type="body" idx="1"/>
          </p:nvPr>
        </p:nvSpPr>
        <p:spPr>
          <a:xfrm>
            <a:off x="831850" y="1528549"/>
            <a:ext cx="10515600" cy="4561101"/>
          </a:xfrm>
        </p:spPr>
        <p:txBody>
          <a:bodyPr>
            <a:normAutofit/>
          </a:bodyPr>
          <a:lstStyle/>
          <a:p>
            <a:r>
              <a:rPr lang="en-US" b="1" dirty="0" smtClean="0">
                <a:solidFill>
                  <a:schemeClr val="tx1"/>
                </a:solidFill>
              </a:rPr>
              <a:t>Completed Works</a:t>
            </a:r>
          </a:p>
          <a:p>
            <a:pPr marL="342900" indent="-342900">
              <a:buFont typeface="Arial" panose="020B0604020202020204" pitchFamily="34" charset="0"/>
              <a:buChar char="•"/>
            </a:pPr>
            <a:r>
              <a:rPr lang="en-GB" dirty="0" smtClean="0">
                <a:solidFill>
                  <a:schemeClr val="tx1"/>
                </a:solidFill>
              </a:rPr>
              <a:t>Event </a:t>
            </a:r>
            <a:r>
              <a:rPr lang="en-GB" dirty="0">
                <a:solidFill>
                  <a:schemeClr val="tx1"/>
                </a:solidFill>
              </a:rPr>
              <a:t>Management</a:t>
            </a:r>
          </a:p>
          <a:p>
            <a:pPr marL="342900" indent="-342900">
              <a:buFont typeface="Arial" panose="020B0604020202020204" pitchFamily="34" charset="0"/>
              <a:buChar char="•"/>
            </a:pPr>
            <a:r>
              <a:rPr lang="en-GB" dirty="0">
                <a:solidFill>
                  <a:schemeClr val="tx1"/>
                </a:solidFill>
              </a:rPr>
              <a:t>Join as Volunteer</a:t>
            </a:r>
          </a:p>
          <a:p>
            <a:pPr marL="342900" indent="-342900">
              <a:buFont typeface="Arial" panose="020B0604020202020204" pitchFamily="34" charset="0"/>
              <a:buChar char="•"/>
            </a:pPr>
            <a:r>
              <a:rPr lang="en-GB" dirty="0">
                <a:solidFill>
                  <a:schemeClr val="tx1"/>
                </a:solidFill>
              </a:rPr>
              <a:t>Search Bar</a:t>
            </a:r>
          </a:p>
          <a:p>
            <a:pPr marL="342900" indent="-342900">
              <a:buFont typeface="Arial" panose="020B0604020202020204" pitchFamily="34" charset="0"/>
              <a:buChar char="•"/>
            </a:pPr>
            <a:r>
              <a:rPr lang="en-GB" dirty="0">
                <a:solidFill>
                  <a:schemeClr val="tx1"/>
                </a:solidFill>
              </a:rPr>
              <a:t>Loan Management</a:t>
            </a:r>
          </a:p>
          <a:p>
            <a:pPr marL="342900" indent="-342900">
              <a:buFont typeface="Arial" panose="020B0604020202020204" pitchFamily="34" charset="0"/>
              <a:buChar char="•"/>
            </a:pPr>
            <a:r>
              <a:rPr lang="en-GB" dirty="0">
                <a:solidFill>
                  <a:schemeClr val="tx1"/>
                </a:solidFill>
              </a:rPr>
              <a:t>Payment Gateway </a:t>
            </a:r>
            <a:endParaRPr lang="en-US" dirty="0">
              <a:solidFill>
                <a:schemeClr val="tx1"/>
              </a:solidFill>
            </a:endParaRPr>
          </a:p>
        </p:txBody>
      </p:sp>
    </p:spTree>
    <p:extLst>
      <p:ext uri="{BB962C8B-B14F-4D97-AF65-F5344CB8AC3E}">
        <p14:creationId xmlns:p14="http://schemas.microsoft.com/office/powerpoint/2010/main" val="13881472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263259"/>
          </a:xfrm>
        </p:spPr>
        <p:txBody>
          <a:bodyPr>
            <a:normAutofit fontScale="90000"/>
          </a:bodyPr>
          <a:lstStyle/>
          <a:p>
            <a:r>
              <a:rPr lang="en-US" dirty="0" smtClean="0"/>
              <a:t>Event Management</a:t>
            </a:r>
            <a:br>
              <a:rPr lang="en-US" dirty="0" smtClean="0"/>
            </a:br>
            <a:r>
              <a:rPr lang="en-GB" sz="2200" dirty="0" smtClean="0">
                <a:latin typeface="+mn-lt"/>
              </a:rPr>
              <a:t>Assigned coordinator </a:t>
            </a:r>
            <a:r>
              <a:rPr lang="en-GB" sz="2200" dirty="0">
                <a:latin typeface="+mn-lt"/>
              </a:rPr>
              <a:t>will be able to share event information with </a:t>
            </a:r>
            <a:r>
              <a:rPr lang="en-GB" sz="2200" dirty="0" smtClean="0">
                <a:latin typeface="+mn-lt"/>
              </a:rPr>
              <a:t>user.</a:t>
            </a:r>
            <a:r>
              <a:rPr lang="en-GB" sz="2200" dirty="0" smtClean="0">
                <a:latin typeface="+mn-lt"/>
              </a:rPr>
              <a:t/>
            </a:r>
            <a:br>
              <a:rPr lang="en-GB" sz="2200" dirty="0" smtClean="0">
                <a:latin typeface="+mn-lt"/>
              </a:rPr>
            </a:br>
            <a:r>
              <a:rPr lang="en-GB" sz="2200" dirty="0">
                <a:latin typeface="+mn-lt"/>
              </a:rPr>
              <a:t>C</a:t>
            </a:r>
            <a:r>
              <a:rPr lang="en-GB" sz="2200" dirty="0" smtClean="0">
                <a:latin typeface="+mn-lt"/>
              </a:rPr>
              <a:t>reate </a:t>
            </a:r>
            <a:r>
              <a:rPr lang="en-GB" sz="2200" dirty="0">
                <a:latin typeface="+mn-lt"/>
              </a:rPr>
              <a:t>a volunteer </a:t>
            </a:r>
            <a:r>
              <a:rPr lang="en-GB" sz="2200" dirty="0" smtClean="0">
                <a:latin typeface="+mn-lt"/>
              </a:rPr>
              <a:t>team, budgeting </a:t>
            </a:r>
            <a:r>
              <a:rPr lang="en-GB" sz="2200" dirty="0">
                <a:latin typeface="+mn-lt"/>
              </a:rPr>
              <a:t>for the event.</a:t>
            </a:r>
          </a:p>
        </p:txBody>
      </p:sp>
      <p:sp>
        <p:nvSpPr>
          <p:cNvPr id="3" name="Content Placeholder 2"/>
          <p:cNvSpPr>
            <a:spLocks noGrp="1"/>
          </p:cNvSpPr>
          <p:nvPr>
            <p:ph idx="1"/>
          </p:nvPr>
        </p:nvSpPr>
        <p:spPr>
          <a:xfrm>
            <a:off x="838200" y="1691014"/>
            <a:ext cx="10515600" cy="4485948"/>
          </a:xfrm>
        </p:spPr>
        <p:txBody>
          <a:bodyPr/>
          <a:lstStyle/>
          <a:p>
            <a:pPr marL="0" indent="0">
              <a:buNone/>
            </a:pPr>
            <a:r>
              <a:rPr lang="en-GB"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855" y="1728550"/>
            <a:ext cx="2724530" cy="17004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2102" y="1728550"/>
            <a:ext cx="2780779" cy="170045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3843" y="4313564"/>
            <a:ext cx="3146496" cy="1623180"/>
          </a:xfrm>
          <a:prstGeom prst="rect">
            <a:avLst/>
          </a:prstGeom>
        </p:spPr>
      </p:pic>
      <p:sp>
        <p:nvSpPr>
          <p:cNvPr id="10" name="TextBox 9"/>
          <p:cNvSpPr txBox="1"/>
          <p:nvPr/>
        </p:nvSpPr>
        <p:spPr>
          <a:xfrm>
            <a:off x="1401754" y="3604086"/>
            <a:ext cx="1866729" cy="369332"/>
          </a:xfrm>
          <a:prstGeom prst="rect">
            <a:avLst/>
          </a:prstGeom>
          <a:noFill/>
        </p:spPr>
        <p:txBody>
          <a:bodyPr wrap="none" rtlCol="0">
            <a:spAutoFit/>
          </a:bodyPr>
          <a:lstStyle/>
          <a:p>
            <a:r>
              <a:rPr lang="en-GB" dirty="0" smtClean="0"/>
              <a:t>Coordinator Login</a:t>
            </a:r>
            <a:endParaRPr lang="en-US" dirty="0"/>
          </a:p>
        </p:txBody>
      </p:sp>
      <p:sp>
        <p:nvSpPr>
          <p:cNvPr id="11" name="TextBox 10"/>
          <p:cNvSpPr txBox="1"/>
          <p:nvPr/>
        </p:nvSpPr>
        <p:spPr>
          <a:xfrm>
            <a:off x="4798599" y="3604086"/>
            <a:ext cx="2427781" cy="369332"/>
          </a:xfrm>
          <a:prstGeom prst="rect">
            <a:avLst/>
          </a:prstGeom>
          <a:noFill/>
        </p:spPr>
        <p:txBody>
          <a:bodyPr wrap="none" rtlCol="0">
            <a:spAutoFit/>
          </a:bodyPr>
          <a:lstStyle/>
          <a:p>
            <a:r>
              <a:rPr lang="en-GB" dirty="0" smtClean="0"/>
              <a:t>Displayed Assigned Task</a:t>
            </a:r>
            <a:endParaRPr lang="en-US" dirty="0"/>
          </a:p>
        </p:txBody>
      </p:sp>
      <p:sp>
        <p:nvSpPr>
          <p:cNvPr id="12" name="TextBox 11"/>
          <p:cNvSpPr txBox="1"/>
          <p:nvPr/>
        </p:nvSpPr>
        <p:spPr>
          <a:xfrm>
            <a:off x="8555106" y="3620097"/>
            <a:ext cx="2596032" cy="369332"/>
          </a:xfrm>
          <a:prstGeom prst="rect">
            <a:avLst/>
          </a:prstGeom>
          <a:noFill/>
        </p:spPr>
        <p:txBody>
          <a:bodyPr wrap="none" rtlCol="0">
            <a:spAutoFit/>
          </a:bodyPr>
          <a:lstStyle/>
          <a:p>
            <a:r>
              <a:rPr lang="en-GB" dirty="0" smtClean="0"/>
              <a:t>Assigning Volunteer Team</a:t>
            </a:r>
            <a:endParaRPr lang="en-US" dirty="0"/>
          </a:p>
        </p:txBody>
      </p:sp>
      <p:sp>
        <p:nvSpPr>
          <p:cNvPr id="13" name="TextBox 12"/>
          <p:cNvSpPr txBox="1"/>
          <p:nvPr/>
        </p:nvSpPr>
        <p:spPr>
          <a:xfrm>
            <a:off x="1532293" y="6025019"/>
            <a:ext cx="2029595" cy="369332"/>
          </a:xfrm>
          <a:prstGeom prst="rect">
            <a:avLst/>
          </a:prstGeom>
          <a:noFill/>
        </p:spPr>
        <p:txBody>
          <a:bodyPr wrap="none" rtlCol="0">
            <a:spAutoFit/>
          </a:bodyPr>
          <a:lstStyle/>
          <a:p>
            <a:r>
              <a:rPr lang="en-US" dirty="0"/>
              <a:t>Budgeting for Event</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2102" y="4313565"/>
            <a:ext cx="2780779" cy="1623180"/>
          </a:xfrm>
          <a:prstGeom prst="rect">
            <a:avLst/>
          </a:prstGeom>
        </p:spPr>
      </p:pic>
      <p:sp>
        <p:nvSpPr>
          <p:cNvPr id="15" name="TextBox 14"/>
          <p:cNvSpPr txBox="1"/>
          <p:nvPr/>
        </p:nvSpPr>
        <p:spPr>
          <a:xfrm>
            <a:off x="4785358" y="6025020"/>
            <a:ext cx="2454262" cy="369332"/>
          </a:xfrm>
          <a:prstGeom prst="rect">
            <a:avLst/>
          </a:prstGeom>
          <a:noFill/>
        </p:spPr>
        <p:txBody>
          <a:bodyPr wrap="none" rtlCol="0">
            <a:spAutoFit/>
          </a:bodyPr>
          <a:lstStyle/>
          <a:p>
            <a:r>
              <a:rPr lang="en-GB" dirty="0" smtClean="0"/>
              <a:t>Share Event Information</a:t>
            </a:r>
            <a:endParaRPr lang="en-US" dirty="0"/>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17490" y="4313565"/>
            <a:ext cx="2871264" cy="1623180"/>
          </a:xfrm>
          <a:prstGeom prst="rect">
            <a:avLst/>
          </a:prstGeom>
        </p:spPr>
      </p:pic>
      <p:sp>
        <p:nvSpPr>
          <p:cNvPr id="17" name="TextBox 16"/>
          <p:cNvSpPr txBox="1"/>
          <p:nvPr/>
        </p:nvSpPr>
        <p:spPr>
          <a:xfrm>
            <a:off x="8554287" y="6025020"/>
            <a:ext cx="2872902" cy="369332"/>
          </a:xfrm>
          <a:prstGeom prst="rect">
            <a:avLst/>
          </a:prstGeom>
          <a:noFill/>
        </p:spPr>
        <p:txBody>
          <a:bodyPr wrap="none" rtlCol="0">
            <a:spAutoFit/>
          </a:bodyPr>
          <a:lstStyle/>
          <a:p>
            <a:r>
              <a:rPr lang="en-GB" dirty="0" smtClean="0"/>
              <a:t>Event Information User View</a:t>
            </a:r>
            <a:endParaRPr lang="en-US" dirty="0"/>
          </a:p>
        </p:txBody>
      </p:sp>
      <p:sp>
        <p:nvSpPr>
          <p:cNvPr id="18" name="Right Arrow 17"/>
          <p:cNvSpPr/>
          <p:nvPr/>
        </p:nvSpPr>
        <p:spPr>
          <a:xfrm>
            <a:off x="3909772" y="2473528"/>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ight Arrow 18"/>
          <p:cNvSpPr/>
          <p:nvPr/>
        </p:nvSpPr>
        <p:spPr>
          <a:xfrm>
            <a:off x="7712364" y="2473528"/>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ight Arrow 23"/>
          <p:cNvSpPr/>
          <p:nvPr/>
        </p:nvSpPr>
        <p:spPr>
          <a:xfrm>
            <a:off x="7712364" y="5019908"/>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C:\Users\LENOVO\Documents\final project ss\team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17490" y="2850261"/>
            <a:ext cx="2733648" cy="57873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LENOVO\Documents\final project ss\team2.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17490" y="1728551"/>
            <a:ext cx="2733647" cy="6463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64836" y="2464638"/>
            <a:ext cx="1238955" cy="286365"/>
          </a:xfrm>
          <a:prstGeom prst="rect">
            <a:avLst/>
          </a:prstGeom>
        </p:spPr>
      </p:pic>
    </p:spTree>
    <p:extLst>
      <p:ext uri="{BB962C8B-B14F-4D97-AF65-F5344CB8AC3E}">
        <p14:creationId xmlns:p14="http://schemas.microsoft.com/office/powerpoint/2010/main" val="627507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75785"/>
          </a:xfrm>
        </p:spPr>
        <p:txBody>
          <a:bodyPr>
            <a:normAutofit fontScale="90000"/>
          </a:bodyPr>
          <a:lstStyle/>
          <a:p>
            <a:r>
              <a:rPr lang="en-GB" dirty="0"/>
              <a:t>Join as </a:t>
            </a:r>
            <a:r>
              <a:rPr lang="en-GB" dirty="0" smtClean="0"/>
              <a:t>Volunteer</a:t>
            </a:r>
            <a:br>
              <a:rPr lang="en-GB" dirty="0" smtClean="0"/>
            </a:br>
            <a:r>
              <a:rPr lang="en-GB" sz="2200" dirty="0">
                <a:latin typeface="+mn-lt"/>
              </a:rPr>
              <a:t>User can send request to work as volunteer in an event and event coordinator </a:t>
            </a:r>
            <a:r>
              <a:rPr lang="en-GB" sz="2200" dirty="0" smtClean="0">
                <a:latin typeface="+mn-lt"/>
              </a:rPr>
              <a:t>can  accept/reject </a:t>
            </a:r>
            <a:r>
              <a:rPr lang="en-GB" sz="2200" dirty="0">
                <a:latin typeface="+mn-lt"/>
              </a:rPr>
              <a:t>his request</a:t>
            </a:r>
          </a:p>
        </p:txBody>
      </p:sp>
      <p:sp>
        <p:nvSpPr>
          <p:cNvPr id="3" name="Content Placeholder 2"/>
          <p:cNvSpPr>
            <a:spLocks noGrp="1"/>
          </p:cNvSpPr>
          <p:nvPr>
            <p:ph idx="1"/>
          </p:nvPr>
        </p:nvSpPr>
        <p:spPr>
          <a:xfrm>
            <a:off x="838200" y="1766170"/>
            <a:ext cx="10515600" cy="4410792"/>
          </a:xfrm>
        </p:spPr>
        <p:txBody>
          <a:bodyPr/>
          <a:lstStyle/>
          <a:p>
            <a:pPr marL="0" indent="0">
              <a:buNone/>
            </a:pPr>
            <a:r>
              <a:rPr lang="en-GB" dirty="0" smtClean="0"/>
              <a:t> </a:t>
            </a:r>
            <a:endParaRPr lang="en-GB" dirty="0"/>
          </a:p>
        </p:txBody>
      </p:sp>
      <p:sp>
        <p:nvSpPr>
          <p:cNvPr id="7" name="TextBox 6"/>
          <p:cNvSpPr txBox="1"/>
          <p:nvPr/>
        </p:nvSpPr>
        <p:spPr>
          <a:xfrm>
            <a:off x="1670363" y="4909822"/>
            <a:ext cx="2381870" cy="369332"/>
          </a:xfrm>
          <a:prstGeom prst="rect">
            <a:avLst/>
          </a:prstGeom>
          <a:noFill/>
        </p:spPr>
        <p:txBody>
          <a:bodyPr wrap="none" rtlCol="0">
            <a:spAutoFit/>
          </a:bodyPr>
          <a:lstStyle/>
          <a:p>
            <a:r>
              <a:rPr lang="en-GB" dirty="0" smtClean="0"/>
              <a:t>User can Send Request </a:t>
            </a:r>
            <a:endParaRPr lang="en-US" dirty="0"/>
          </a:p>
        </p:txBody>
      </p:sp>
      <p:sp>
        <p:nvSpPr>
          <p:cNvPr id="8" name="TextBox 7"/>
          <p:cNvSpPr txBox="1"/>
          <p:nvPr/>
        </p:nvSpPr>
        <p:spPr>
          <a:xfrm>
            <a:off x="7550300" y="4909822"/>
            <a:ext cx="2362698" cy="369332"/>
          </a:xfrm>
          <a:prstGeom prst="rect">
            <a:avLst/>
          </a:prstGeom>
          <a:noFill/>
        </p:spPr>
        <p:txBody>
          <a:bodyPr wrap="none" rtlCol="0">
            <a:spAutoFit/>
          </a:bodyPr>
          <a:lstStyle/>
          <a:p>
            <a:r>
              <a:rPr lang="en-GB" dirty="0" smtClean="0"/>
              <a:t> </a:t>
            </a:r>
            <a:r>
              <a:rPr lang="en-GB" dirty="0"/>
              <a:t>A</a:t>
            </a:r>
            <a:r>
              <a:rPr lang="en-GB" dirty="0" smtClean="0"/>
              <a:t>ccept/Reject Request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198" y="1981200"/>
            <a:ext cx="4297702" cy="292862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798" y="1981200"/>
            <a:ext cx="5376642" cy="2928622"/>
          </a:xfrm>
          <a:prstGeom prst="rect">
            <a:avLst/>
          </a:prstGeom>
        </p:spPr>
      </p:pic>
    </p:spTree>
    <p:extLst>
      <p:ext uri="{BB962C8B-B14F-4D97-AF65-F5344CB8AC3E}">
        <p14:creationId xmlns:p14="http://schemas.microsoft.com/office/powerpoint/2010/main" val="12162332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75785"/>
          </a:xfrm>
        </p:spPr>
        <p:txBody>
          <a:bodyPr>
            <a:normAutofit/>
          </a:bodyPr>
          <a:lstStyle/>
          <a:p>
            <a:r>
              <a:rPr lang="en-GB" sz="4000" dirty="0" smtClean="0"/>
              <a:t>Search bar</a:t>
            </a:r>
            <a:r>
              <a:rPr lang="en-GB" dirty="0" smtClean="0"/>
              <a:t/>
            </a:r>
            <a:br>
              <a:rPr lang="en-GB" dirty="0" smtClean="0"/>
            </a:br>
            <a:r>
              <a:rPr lang="en-GB" sz="2000" dirty="0" smtClean="0">
                <a:latin typeface="+mn-lt"/>
              </a:rPr>
              <a:t>Here </a:t>
            </a:r>
            <a:r>
              <a:rPr lang="en-GB" sz="2000" dirty="0" smtClean="0">
                <a:latin typeface="+mn-lt"/>
              </a:rPr>
              <a:t>user can </a:t>
            </a:r>
            <a:r>
              <a:rPr lang="en-GB" sz="2000" dirty="0">
                <a:latin typeface="+mn-lt"/>
              </a:rPr>
              <a:t>search for required information</a:t>
            </a:r>
            <a:r>
              <a:rPr lang="en-GB" sz="2000" dirty="0" smtClean="0">
                <a:latin typeface="+mn-lt"/>
              </a:rPr>
              <a:t>.</a:t>
            </a:r>
            <a:endParaRPr lang="en-GB" sz="2200" dirty="0">
              <a:latin typeface="+mn-lt"/>
            </a:endParaRPr>
          </a:p>
        </p:txBody>
      </p:sp>
      <p:sp>
        <p:nvSpPr>
          <p:cNvPr id="3" name="Content Placeholder 2"/>
          <p:cNvSpPr>
            <a:spLocks noGrp="1"/>
          </p:cNvSpPr>
          <p:nvPr>
            <p:ph idx="1"/>
          </p:nvPr>
        </p:nvSpPr>
        <p:spPr>
          <a:xfrm>
            <a:off x="850900" y="1728070"/>
            <a:ext cx="10515600" cy="4410792"/>
          </a:xfrm>
        </p:spPr>
        <p:txBody>
          <a:bodyPr/>
          <a:lstStyle/>
          <a:p>
            <a:pPr marL="0" indent="0">
              <a:buNone/>
            </a:pPr>
            <a:r>
              <a:rPr lang="en-GB" dirty="0" smtClean="0"/>
              <a:t> </a:t>
            </a:r>
            <a:endParaRPr lang="en-GB" dirty="0"/>
          </a:p>
        </p:txBody>
      </p:sp>
      <p:sp>
        <p:nvSpPr>
          <p:cNvPr id="7" name="TextBox 6"/>
          <p:cNvSpPr txBox="1"/>
          <p:nvPr/>
        </p:nvSpPr>
        <p:spPr>
          <a:xfrm>
            <a:off x="1887538" y="4688088"/>
            <a:ext cx="1973104" cy="369332"/>
          </a:xfrm>
          <a:prstGeom prst="rect">
            <a:avLst/>
          </a:prstGeom>
          <a:noFill/>
        </p:spPr>
        <p:txBody>
          <a:bodyPr wrap="none" rtlCol="0">
            <a:spAutoFit/>
          </a:bodyPr>
          <a:lstStyle/>
          <a:p>
            <a:r>
              <a:rPr lang="en-GB" dirty="0" smtClean="0"/>
              <a:t>Search information</a:t>
            </a:r>
            <a:endParaRPr lang="en-US" dirty="0"/>
          </a:p>
        </p:txBody>
      </p:sp>
      <p:sp>
        <p:nvSpPr>
          <p:cNvPr id="8" name="TextBox 7"/>
          <p:cNvSpPr txBox="1"/>
          <p:nvPr/>
        </p:nvSpPr>
        <p:spPr>
          <a:xfrm>
            <a:off x="6275253" y="4688088"/>
            <a:ext cx="3242426" cy="369332"/>
          </a:xfrm>
          <a:prstGeom prst="rect">
            <a:avLst/>
          </a:prstGeom>
          <a:noFill/>
        </p:spPr>
        <p:txBody>
          <a:bodyPr wrap="none" rtlCol="0">
            <a:spAutoFit/>
          </a:bodyPr>
          <a:lstStyle/>
          <a:p>
            <a:r>
              <a:rPr lang="en-GB" dirty="0" smtClean="0"/>
              <a:t> No result found for Invalid Input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9547" y="1870308"/>
            <a:ext cx="3037853" cy="27294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699" y="1870308"/>
            <a:ext cx="3116013" cy="149029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8073" y="3842872"/>
            <a:ext cx="3115240" cy="756848"/>
          </a:xfrm>
          <a:prstGeom prst="rect">
            <a:avLst/>
          </a:prstGeom>
        </p:spPr>
      </p:pic>
      <p:sp>
        <p:nvSpPr>
          <p:cNvPr id="11" name="TextBox 10"/>
          <p:cNvSpPr txBox="1"/>
          <p:nvPr/>
        </p:nvSpPr>
        <p:spPr>
          <a:xfrm>
            <a:off x="6682791" y="3360601"/>
            <a:ext cx="2221827" cy="369332"/>
          </a:xfrm>
          <a:prstGeom prst="rect">
            <a:avLst/>
          </a:prstGeom>
          <a:noFill/>
        </p:spPr>
        <p:txBody>
          <a:bodyPr wrap="none" rtlCol="0">
            <a:spAutoFit/>
          </a:bodyPr>
          <a:lstStyle/>
          <a:p>
            <a:r>
              <a:rPr lang="en-GB" dirty="0" smtClean="0"/>
              <a:t>Output for valid Input</a:t>
            </a:r>
            <a:endParaRPr lang="en-US" dirty="0"/>
          </a:p>
        </p:txBody>
      </p:sp>
    </p:spTree>
    <p:extLst>
      <p:ext uri="{BB962C8B-B14F-4D97-AF65-F5344CB8AC3E}">
        <p14:creationId xmlns:p14="http://schemas.microsoft.com/office/powerpoint/2010/main" val="998827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1"/>
            <a:ext cx="10515600" cy="990600"/>
          </a:xfrm>
        </p:spPr>
        <p:txBody>
          <a:bodyPr>
            <a:normAutofit fontScale="90000"/>
          </a:bodyPr>
          <a:lstStyle/>
          <a:p>
            <a:r>
              <a:rPr lang="en-US" dirty="0" smtClean="0"/>
              <a:t>Loan Management</a:t>
            </a:r>
            <a:br>
              <a:rPr lang="en-US" dirty="0" smtClean="0"/>
            </a:br>
            <a:r>
              <a:rPr lang="en-US" sz="2200" dirty="0">
                <a:latin typeface="+mn-lt"/>
              </a:rPr>
              <a:t>C</a:t>
            </a:r>
            <a:r>
              <a:rPr lang="en-US" sz="2200" dirty="0" smtClean="0">
                <a:latin typeface="+mn-lt"/>
              </a:rPr>
              <a:t>ollect information about client. Share this Information with manager . Manager can </a:t>
            </a:r>
            <a:r>
              <a:rPr lang="en-US" sz="2200" dirty="0" smtClean="0">
                <a:latin typeface="+mn-lt"/>
              </a:rPr>
              <a:t>accept/reject loan request, </a:t>
            </a:r>
            <a:r>
              <a:rPr lang="en-US" sz="2200" dirty="0" smtClean="0">
                <a:latin typeface="+mn-lt"/>
              </a:rPr>
              <a:t>disburse and collect loan from </a:t>
            </a:r>
            <a:r>
              <a:rPr lang="en-US" sz="2200" dirty="0" smtClean="0">
                <a:latin typeface="+mn-lt"/>
              </a:rPr>
              <a:t>approved </a:t>
            </a:r>
            <a:r>
              <a:rPr lang="en-US" sz="2200" dirty="0" smtClean="0">
                <a:latin typeface="+mn-lt"/>
              </a:rPr>
              <a:t>client.</a:t>
            </a:r>
            <a:endParaRPr lang="en-GB" sz="4900" dirty="0">
              <a:latin typeface="+mn-lt"/>
            </a:endParaRPr>
          </a:p>
        </p:txBody>
      </p:sp>
      <p:sp>
        <p:nvSpPr>
          <p:cNvPr id="3" name="Content Placeholder 2"/>
          <p:cNvSpPr>
            <a:spLocks noGrp="1"/>
          </p:cNvSpPr>
          <p:nvPr>
            <p:ph idx="1"/>
          </p:nvPr>
        </p:nvSpPr>
        <p:spPr>
          <a:xfrm>
            <a:off x="838200" y="1409700"/>
            <a:ext cx="10515600" cy="4767263"/>
          </a:xfrm>
        </p:spPr>
        <p:txBody>
          <a:bodyPr/>
          <a:lstStyle/>
          <a:p>
            <a:pPr marL="0" indent="0">
              <a:buNone/>
            </a:pPr>
            <a:r>
              <a:rPr lang="en-GB" dirty="0" smtClean="0"/>
              <a:t> </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6774" y="1498621"/>
            <a:ext cx="2610225" cy="193870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54952" y="1498620"/>
            <a:ext cx="4301825" cy="1938709"/>
          </a:xfrm>
          <a:prstGeom prst="rect">
            <a:avLst/>
          </a:prstGeom>
        </p:spPr>
      </p:pic>
      <p:sp>
        <p:nvSpPr>
          <p:cNvPr id="6" name="TextBox 5"/>
          <p:cNvSpPr txBox="1"/>
          <p:nvPr/>
        </p:nvSpPr>
        <p:spPr>
          <a:xfrm>
            <a:off x="1339320" y="3437330"/>
            <a:ext cx="2585131" cy="369332"/>
          </a:xfrm>
          <a:prstGeom prst="rect">
            <a:avLst/>
          </a:prstGeom>
          <a:noFill/>
        </p:spPr>
        <p:txBody>
          <a:bodyPr wrap="none" rtlCol="0">
            <a:spAutoFit/>
          </a:bodyPr>
          <a:lstStyle/>
          <a:p>
            <a:r>
              <a:rPr lang="en-GB" dirty="0" smtClean="0"/>
              <a:t>Collect Client Information</a:t>
            </a:r>
            <a:endParaRPr lang="en-US" dirty="0"/>
          </a:p>
        </p:txBody>
      </p:sp>
      <p:sp>
        <p:nvSpPr>
          <p:cNvPr id="8" name="TextBox 7"/>
          <p:cNvSpPr txBox="1"/>
          <p:nvPr/>
        </p:nvSpPr>
        <p:spPr>
          <a:xfrm>
            <a:off x="6634721" y="3437330"/>
            <a:ext cx="2742289" cy="369332"/>
          </a:xfrm>
          <a:prstGeom prst="rect">
            <a:avLst/>
          </a:prstGeom>
          <a:noFill/>
        </p:spPr>
        <p:txBody>
          <a:bodyPr wrap="none" rtlCol="0">
            <a:spAutoFit/>
          </a:bodyPr>
          <a:lstStyle/>
          <a:p>
            <a:r>
              <a:rPr lang="en-GB" dirty="0" smtClean="0"/>
              <a:t>View Collected Information</a:t>
            </a:r>
            <a:endParaRPr lang="en-US" dirty="0"/>
          </a:p>
        </p:txBody>
      </p:sp>
      <p:sp>
        <p:nvSpPr>
          <p:cNvPr id="14" name="Right Arrow 13"/>
          <p:cNvSpPr/>
          <p:nvPr/>
        </p:nvSpPr>
        <p:spPr>
          <a:xfrm>
            <a:off x="4487016" y="2362728"/>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774" y="3982003"/>
            <a:ext cx="2610225" cy="2031718"/>
          </a:xfrm>
          <a:prstGeom prst="rect">
            <a:avLst/>
          </a:prstGeom>
        </p:spPr>
      </p:pic>
      <p:sp>
        <p:nvSpPr>
          <p:cNvPr id="19" name="TextBox 18"/>
          <p:cNvSpPr txBox="1"/>
          <p:nvPr/>
        </p:nvSpPr>
        <p:spPr>
          <a:xfrm>
            <a:off x="1633696" y="6072174"/>
            <a:ext cx="1996380" cy="369332"/>
          </a:xfrm>
          <a:prstGeom prst="rect">
            <a:avLst/>
          </a:prstGeom>
          <a:noFill/>
        </p:spPr>
        <p:txBody>
          <a:bodyPr wrap="none" rtlCol="0">
            <a:spAutoFit/>
          </a:bodyPr>
          <a:lstStyle/>
          <a:p>
            <a:r>
              <a:rPr lang="en-GB" dirty="0" smtClean="0"/>
              <a:t>Loan Disbursement</a:t>
            </a:r>
            <a:endParaRPr lang="en-US" dirty="0"/>
          </a:p>
        </p:txBody>
      </p:sp>
      <p:sp>
        <p:nvSpPr>
          <p:cNvPr id="20" name="TextBox 19"/>
          <p:cNvSpPr txBox="1"/>
          <p:nvPr/>
        </p:nvSpPr>
        <p:spPr>
          <a:xfrm>
            <a:off x="6900499" y="6072174"/>
            <a:ext cx="2210733" cy="369332"/>
          </a:xfrm>
          <a:prstGeom prst="rect">
            <a:avLst/>
          </a:prstGeom>
          <a:noFill/>
        </p:spPr>
        <p:txBody>
          <a:bodyPr wrap="none" rtlCol="0">
            <a:spAutoFit/>
          </a:bodyPr>
          <a:lstStyle/>
          <a:p>
            <a:r>
              <a:rPr lang="en-GB" dirty="0" smtClean="0"/>
              <a:t>Disbursement History</a:t>
            </a:r>
            <a:endParaRPr lang="en-US" dirty="0"/>
          </a:p>
        </p:txBody>
      </p:sp>
      <p:sp>
        <p:nvSpPr>
          <p:cNvPr id="21" name="Right Arrow 20"/>
          <p:cNvSpPr/>
          <p:nvPr/>
        </p:nvSpPr>
        <p:spPr>
          <a:xfrm>
            <a:off x="4487015" y="4942751"/>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4951" y="4108721"/>
            <a:ext cx="4301825" cy="1963453"/>
          </a:xfrm>
          <a:prstGeom prst="rect">
            <a:avLst/>
          </a:prstGeom>
        </p:spPr>
      </p:pic>
    </p:spTree>
    <p:extLst>
      <p:ext uri="{BB962C8B-B14F-4D97-AF65-F5344CB8AC3E}">
        <p14:creationId xmlns:p14="http://schemas.microsoft.com/office/powerpoint/2010/main" val="3000587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Autofit/>
          </a:bodyPr>
          <a:lstStyle/>
          <a:p>
            <a:r>
              <a:rPr lang="en-US" sz="4000" dirty="0" smtClean="0"/>
              <a:t>Loan </a:t>
            </a:r>
            <a:r>
              <a:rPr lang="en-US" sz="4000" dirty="0"/>
              <a:t>Management</a:t>
            </a:r>
            <a:r>
              <a:rPr lang="en-US" sz="2000" dirty="0">
                <a:latin typeface="+mn-lt"/>
              </a:rPr>
              <a:t/>
            </a:r>
            <a:br>
              <a:rPr lang="en-US" sz="2000" dirty="0">
                <a:latin typeface="+mn-lt"/>
              </a:rPr>
            </a:br>
            <a:r>
              <a:rPr lang="en-US" sz="2000" dirty="0">
                <a:latin typeface="+mn-lt"/>
              </a:rPr>
              <a:t>Collect information about client. Share this Information with </a:t>
            </a:r>
            <a:r>
              <a:rPr lang="en-US" sz="2000" dirty="0" smtClean="0">
                <a:latin typeface="+mn-lt"/>
              </a:rPr>
              <a:t>manager, </a:t>
            </a:r>
            <a:r>
              <a:rPr lang="en-US" sz="2000" dirty="0">
                <a:latin typeface="+mn-lt"/>
              </a:rPr>
              <a:t>disburse and collect loan from approved </a:t>
            </a:r>
            <a:r>
              <a:rPr lang="en-US" sz="2000" dirty="0" smtClean="0">
                <a:latin typeface="+mn-lt"/>
              </a:rPr>
              <a:t>client. </a:t>
            </a:r>
            <a:r>
              <a:rPr lang="en-US" sz="2000" dirty="0">
                <a:latin typeface="+mn-lt"/>
              </a:rPr>
              <a:t>Manager can accept/reject loan </a:t>
            </a:r>
            <a:r>
              <a:rPr lang="en-US" sz="2000" dirty="0" smtClean="0">
                <a:latin typeface="+mn-lt"/>
              </a:rPr>
              <a:t>request</a:t>
            </a:r>
            <a:r>
              <a:rPr lang="en-US" sz="2000" dirty="0">
                <a:latin typeface="+mn-lt"/>
              </a:rPr>
              <a:t>.</a:t>
            </a:r>
            <a:endParaRPr lang="en-GB" sz="2000" dirty="0">
              <a:latin typeface="+mn-lt"/>
            </a:endParaRPr>
          </a:p>
        </p:txBody>
      </p:sp>
      <p:sp>
        <p:nvSpPr>
          <p:cNvPr id="3" name="Content Placeholder 2"/>
          <p:cNvSpPr>
            <a:spLocks noGrp="1"/>
          </p:cNvSpPr>
          <p:nvPr>
            <p:ph idx="1"/>
          </p:nvPr>
        </p:nvSpPr>
        <p:spPr>
          <a:xfrm>
            <a:off x="838200" y="1173707"/>
            <a:ext cx="10515600" cy="5003256"/>
          </a:xfrm>
        </p:spPr>
        <p:txBody>
          <a:bodyPr/>
          <a:lstStyle/>
          <a:p>
            <a:pPr marL="0" indent="0">
              <a:buNone/>
            </a:pPr>
            <a:r>
              <a:rPr lang="en-GB" dirty="0" smtClean="0"/>
              <a:t> </a:t>
            </a:r>
            <a:endParaRPr lang="en-GB"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002" y="4254500"/>
            <a:ext cx="2610225" cy="1868308"/>
          </a:xfrm>
          <a:prstGeom prst="rect">
            <a:avLst/>
          </a:prstGeom>
        </p:spPr>
      </p:pic>
      <p:sp>
        <p:nvSpPr>
          <p:cNvPr id="12" name="TextBox 11"/>
          <p:cNvSpPr txBox="1"/>
          <p:nvPr/>
        </p:nvSpPr>
        <p:spPr>
          <a:xfrm>
            <a:off x="2086708" y="6163914"/>
            <a:ext cx="1330814" cy="369332"/>
          </a:xfrm>
          <a:prstGeom prst="rect">
            <a:avLst/>
          </a:prstGeom>
          <a:noFill/>
        </p:spPr>
        <p:txBody>
          <a:bodyPr wrap="none" rtlCol="0">
            <a:spAutoFit/>
          </a:bodyPr>
          <a:lstStyle/>
          <a:p>
            <a:r>
              <a:rPr lang="en-GB" dirty="0" smtClean="0"/>
              <a:t>Collect Loan</a:t>
            </a:r>
            <a:endParaRPr lang="en-US" dirty="0"/>
          </a:p>
        </p:txBody>
      </p:sp>
      <p:sp>
        <p:nvSpPr>
          <p:cNvPr id="13" name="TextBox 12"/>
          <p:cNvSpPr txBox="1"/>
          <p:nvPr/>
        </p:nvSpPr>
        <p:spPr>
          <a:xfrm>
            <a:off x="7071787" y="6163914"/>
            <a:ext cx="1841723" cy="369332"/>
          </a:xfrm>
          <a:prstGeom prst="rect">
            <a:avLst/>
          </a:prstGeom>
          <a:noFill/>
        </p:spPr>
        <p:txBody>
          <a:bodyPr wrap="none" rtlCol="0">
            <a:spAutoFit/>
          </a:bodyPr>
          <a:lstStyle/>
          <a:p>
            <a:r>
              <a:rPr lang="en-GB" dirty="0" smtClean="0"/>
              <a:t>Collection History</a:t>
            </a:r>
            <a:endParaRPr lang="en-US" dirty="0"/>
          </a:p>
        </p:txBody>
      </p:sp>
      <p:sp>
        <p:nvSpPr>
          <p:cNvPr id="17" name="Right Arrow 16"/>
          <p:cNvSpPr/>
          <p:nvPr/>
        </p:nvSpPr>
        <p:spPr>
          <a:xfrm>
            <a:off x="4817812" y="5032607"/>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399" y="4254500"/>
            <a:ext cx="3750501" cy="1868308"/>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7399" y="1473197"/>
            <a:ext cx="3750501" cy="2006603"/>
          </a:xfrm>
          <a:prstGeom prst="rect">
            <a:avLst/>
          </a:prstGeom>
        </p:spPr>
      </p:pic>
      <p:sp>
        <p:nvSpPr>
          <p:cNvPr id="15" name="TextBox 14"/>
          <p:cNvSpPr txBox="1"/>
          <p:nvPr/>
        </p:nvSpPr>
        <p:spPr>
          <a:xfrm>
            <a:off x="6320781" y="3536771"/>
            <a:ext cx="3343736" cy="369332"/>
          </a:xfrm>
          <a:prstGeom prst="rect">
            <a:avLst/>
          </a:prstGeom>
          <a:noFill/>
        </p:spPr>
        <p:txBody>
          <a:bodyPr wrap="none" rtlCol="0">
            <a:spAutoFit/>
          </a:bodyPr>
          <a:lstStyle/>
          <a:p>
            <a:r>
              <a:rPr lang="en-GB" dirty="0" smtClean="0"/>
              <a:t>Shared Information with manager</a:t>
            </a:r>
            <a:endParaRPr lang="en-US" dirty="0"/>
          </a:p>
        </p:txBody>
      </p:sp>
      <p:sp>
        <p:nvSpPr>
          <p:cNvPr id="18" name="TextBox 17"/>
          <p:cNvSpPr txBox="1"/>
          <p:nvPr/>
        </p:nvSpPr>
        <p:spPr>
          <a:xfrm>
            <a:off x="1601864" y="3536771"/>
            <a:ext cx="2300502" cy="369332"/>
          </a:xfrm>
          <a:prstGeom prst="rect">
            <a:avLst/>
          </a:prstGeom>
          <a:noFill/>
        </p:spPr>
        <p:txBody>
          <a:bodyPr wrap="none" rtlCol="0">
            <a:spAutoFit/>
          </a:bodyPr>
          <a:lstStyle/>
          <a:p>
            <a:r>
              <a:rPr lang="en-GB" dirty="0" smtClean="0"/>
              <a:t>Request accept/delete</a:t>
            </a:r>
          </a:p>
        </p:txBody>
      </p:sp>
      <p:sp>
        <p:nvSpPr>
          <p:cNvPr id="19" name="Right Arrow 18"/>
          <p:cNvSpPr/>
          <p:nvPr/>
        </p:nvSpPr>
        <p:spPr>
          <a:xfrm rot="10800000">
            <a:off x="4607244" y="2371251"/>
            <a:ext cx="210567" cy="2104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003" y="1473198"/>
            <a:ext cx="2610225" cy="2006601"/>
          </a:xfrm>
          <a:prstGeom prst="rect">
            <a:avLst/>
          </a:prstGeom>
        </p:spPr>
      </p:pic>
    </p:spTree>
    <p:extLst>
      <p:ext uri="{BB962C8B-B14F-4D97-AF65-F5344CB8AC3E}">
        <p14:creationId xmlns:p14="http://schemas.microsoft.com/office/powerpoint/2010/main" val="242213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44809"/>
          </a:xfrm>
        </p:spPr>
        <p:txBody>
          <a:bodyPr>
            <a:normAutofit fontScale="90000"/>
          </a:bodyPr>
          <a:lstStyle/>
          <a:p>
            <a:r>
              <a:rPr lang="en-US" dirty="0" smtClean="0"/>
              <a:t>Payment System</a:t>
            </a:r>
            <a:br>
              <a:rPr lang="en-US" dirty="0" smtClean="0"/>
            </a:br>
            <a:r>
              <a:rPr lang="en-US" sz="2200" dirty="0" smtClean="0">
                <a:latin typeface="+mn-lt"/>
              </a:rPr>
              <a:t>Transection will be  through this payment system</a:t>
            </a:r>
            <a:endParaRPr lang="en-GB" sz="2200" dirty="0">
              <a:latin typeface="+mn-lt"/>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9846" y="2514961"/>
            <a:ext cx="2537038" cy="200624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8017" y="2263089"/>
            <a:ext cx="6228898" cy="2258112"/>
          </a:xfrm>
          <a:prstGeom prst="rect">
            <a:avLst/>
          </a:prstGeom>
        </p:spPr>
      </p:pic>
      <p:sp>
        <p:nvSpPr>
          <p:cNvPr id="6" name="TextBox 5"/>
          <p:cNvSpPr txBox="1"/>
          <p:nvPr/>
        </p:nvSpPr>
        <p:spPr>
          <a:xfrm>
            <a:off x="1765300" y="4946134"/>
            <a:ext cx="2271584" cy="369332"/>
          </a:xfrm>
          <a:prstGeom prst="rect">
            <a:avLst/>
          </a:prstGeom>
          <a:noFill/>
        </p:spPr>
        <p:txBody>
          <a:bodyPr wrap="none" rtlCol="0">
            <a:spAutoFit/>
          </a:bodyPr>
          <a:lstStyle/>
          <a:p>
            <a:r>
              <a:rPr lang="en-GB" dirty="0" smtClean="0"/>
              <a:t>Enter Payable Amount</a:t>
            </a:r>
            <a:endParaRPr lang="en-US" dirty="0"/>
          </a:p>
        </p:txBody>
      </p:sp>
      <p:sp>
        <p:nvSpPr>
          <p:cNvPr id="7" name="TextBox 6"/>
          <p:cNvSpPr txBox="1"/>
          <p:nvPr/>
        </p:nvSpPr>
        <p:spPr>
          <a:xfrm>
            <a:off x="7018304" y="4946134"/>
            <a:ext cx="2308324" cy="369332"/>
          </a:xfrm>
          <a:prstGeom prst="rect">
            <a:avLst/>
          </a:prstGeom>
          <a:noFill/>
        </p:spPr>
        <p:txBody>
          <a:bodyPr wrap="none" rtlCol="0">
            <a:spAutoFit/>
          </a:bodyPr>
          <a:lstStyle/>
          <a:p>
            <a:r>
              <a:rPr lang="en-GB" dirty="0" smtClean="0"/>
              <a:t>Transaction Processing</a:t>
            </a:r>
            <a:endParaRPr lang="en-US" dirty="0"/>
          </a:p>
        </p:txBody>
      </p:sp>
    </p:spTree>
    <p:extLst>
      <p:ext uri="{BB962C8B-B14F-4D97-AF65-F5344CB8AC3E}">
        <p14:creationId xmlns:p14="http://schemas.microsoft.com/office/powerpoint/2010/main" val="2386095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12669" y="3105835"/>
            <a:ext cx="3966663" cy="646331"/>
          </a:xfrm>
          <a:prstGeom prst="rect">
            <a:avLst/>
          </a:prstGeom>
          <a:noFill/>
        </p:spPr>
        <p:txBody>
          <a:bodyPr wrap="none" rtlCol="0">
            <a:spAutoFit/>
          </a:bodyPr>
          <a:lstStyle/>
          <a:p>
            <a:r>
              <a:rPr lang="en-US" sz="3600" dirty="0" smtClean="0"/>
              <a:t>END of Presentation</a:t>
            </a:r>
            <a:endParaRPr lang="en-GB" sz="3600" dirty="0"/>
          </a:p>
        </p:txBody>
      </p:sp>
    </p:spTree>
    <p:extLst>
      <p:ext uri="{BB962C8B-B14F-4D97-AF65-F5344CB8AC3E}">
        <p14:creationId xmlns:p14="http://schemas.microsoft.com/office/powerpoint/2010/main" val="1906468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77859"/>
            <a:ext cx="10515600" cy="644809"/>
          </a:xfrm>
        </p:spPr>
        <p:txBody>
          <a:bodyPr>
            <a:normAutofit fontScale="90000"/>
          </a:bodyPr>
          <a:lstStyle/>
          <a:p>
            <a:r>
              <a:rPr lang="en-GB" dirty="0" smtClean="0"/>
              <a:t>Registration/Login</a:t>
            </a:r>
            <a:br>
              <a:rPr lang="en-GB" dirty="0" smtClean="0"/>
            </a:br>
            <a:r>
              <a:rPr lang="en-GB" sz="2200" dirty="0">
                <a:latin typeface="+mn-lt"/>
              </a:rPr>
              <a:t>Unregistered users can register. Registered users can login through the login page</a:t>
            </a:r>
          </a:p>
        </p:txBody>
      </p:sp>
      <p:pic>
        <p:nvPicPr>
          <p:cNvPr id="4" name="Picture 3"/>
          <p:cNvPicPr/>
          <p:nvPr/>
        </p:nvPicPr>
        <p:blipFill>
          <a:blip r:embed="rId2"/>
          <a:stretch>
            <a:fillRect/>
          </a:stretch>
        </p:blipFill>
        <p:spPr>
          <a:xfrm>
            <a:off x="989556" y="2216817"/>
            <a:ext cx="3017520" cy="3017520"/>
          </a:xfrm>
          <a:prstGeom prst="rect">
            <a:avLst/>
          </a:prstGeom>
        </p:spPr>
      </p:pic>
      <p:sp>
        <p:nvSpPr>
          <p:cNvPr id="3" name="Content Placeholder 2"/>
          <p:cNvSpPr>
            <a:spLocks noGrp="1"/>
          </p:cNvSpPr>
          <p:nvPr>
            <p:ph idx="1"/>
          </p:nvPr>
        </p:nvSpPr>
        <p:spPr>
          <a:xfrm>
            <a:off x="838200" y="1173707"/>
            <a:ext cx="10515600" cy="5003256"/>
          </a:xfrm>
        </p:spPr>
        <p:txBody>
          <a:bodyPr/>
          <a:lstStyle/>
          <a:p>
            <a:pPr marL="0" indent="0">
              <a:buNone/>
            </a:pPr>
            <a:r>
              <a:rPr lang="en-GB" dirty="0" smtClean="0"/>
              <a:t> </a:t>
            </a:r>
            <a:endParaRPr lang="en-GB" dirty="0"/>
          </a:p>
        </p:txBody>
      </p:sp>
      <p:sp>
        <p:nvSpPr>
          <p:cNvPr id="5" name="TextBox 4"/>
          <p:cNvSpPr txBox="1"/>
          <p:nvPr/>
        </p:nvSpPr>
        <p:spPr>
          <a:xfrm>
            <a:off x="1603199" y="5336088"/>
            <a:ext cx="1790234" cy="369332"/>
          </a:xfrm>
          <a:prstGeom prst="rect">
            <a:avLst/>
          </a:prstGeom>
          <a:noFill/>
        </p:spPr>
        <p:txBody>
          <a:bodyPr wrap="none" rtlCol="0">
            <a:spAutoFit/>
          </a:bodyPr>
          <a:lstStyle/>
          <a:p>
            <a:r>
              <a:rPr lang="en-US" dirty="0"/>
              <a:t>User Registration</a:t>
            </a:r>
          </a:p>
        </p:txBody>
      </p:sp>
      <p:pic>
        <p:nvPicPr>
          <p:cNvPr id="6" name="Picture 5"/>
          <p:cNvPicPr/>
          <p:nvPr/>
        </p:nvPicPr>
        <p:blipFill>
          <a:blip r:embed="rId3"/>
          <a:stretch>
            <a:fillRect/>
          </a:stretch>
        </p:blipFill>
        <p:spPr>
          <a:xfrm>
            <a:off x="4689327" y="2216817"/>
            <a:ext cx="3017520" cy="3017520"/>
          </a:xfrm>
          <a:prstGeom prst="rect">
            <a:avLst/>
          </a:prstGeom>
        </p:spPr>
      </p:pic>
      <p:sp>
        <p:nvSpPr>
          <p:cNvPr id="7" name="TextBox 6"/>
          <p:cNvSpPr txBox="1"/>
          <p:nvPr/>
        </p:nvSpPr>
        <p:spPr>
          <a:xfrm>
            <a:off x="5494208" y="5336087"/>
            <a:ext cx="1407758" cy="369332"/>
          </a:xfrm>
          <a:prstGeom prst="rect">
            <a:avLst/>
          </a:prstGeom>
          <a:noFill/>
        </p:spPr>
        <p:txBody>
          <a:bodyPr wrap="none" rtlCol="0">
            <a:spAutoFit/>
          </a:bodyPr>
          <a:lstStyle/>
          <a:p>
            <a:r>
              <a:rPr lang="en-US" dirty="0" smtClean="0"/>
              <a:t> </a:t>
            </a:r>
            <a:r>
              <a:rPr lang="en-US" dirty="0"/>
              <a:t>Admin </a:t>
            </a:r>
            <a:r>
              <a:rPr lang="en-US" dirty="0" smtClean="0"/>
              <a:t>Login</a:t>
            </a:r>
            <a:endParaRPr lang="en-US" dirty="0"/>
          </a:p>
        </p:txBody>
      </p:sp>
      <p:pic>
        <p:nvPicPr>
          <p:cNvPr id="8" name="Picture 7"/>
          <p:cNvPicPr/>
          <p:nvPr/>
        </p:nvPicPr>
        <p:blipFill>
          <a:blip r:embed="rId4"/>
          <a:stretch>
            <a:fillRect/>
          </a:stretch>
        </p:blipFill>
        <p:spPr>
          <a:xfrm>
            <a:off x="8573436" y="2216817"/>
            <a:ext cx="3017520" cy="3017520"/>
          </a:xfrm>
          <a:prstGeom prst="rect">
            <a:avLst/>
          </a:prstGeom>
        </p:spPr>
      </p:pic>
      <p:sp>
        <p:nvSpPr>
          <p:cNvPr id="9" name="TextBox 8"/>
          <p:cNvSpPr txBox="1"/>
          <p:nvPr/>
        </p:nvSpPr>
        <p:spPr>
          <a:xfrm>
            <a:off x="9495335" y="5336088"/>
            <a:ext cx="1173719" cy="369332"/>
          </a:xfrm>
          <a:prstGeom prst="rect">
            <a:avLst/>
          </a:prstGeom>
          <a:noFill/>
        </p:spPr>
        <p:txBody>
          <a:bodyPr wrap="none" rtlCol="0">
            <a:spAutoFit/>
          </a:bodyPr>
          <a:lstStyle/>
          <a:p>
            <a:r>
              <a:rPr lang="en-US" dirty="0"/>
              <a:t>User </a:t>
            </a:r>
            <a:r>
              <a:rPr lang="en-US" dirty="0" smtClean="0"/>
              <a:t>Login</a:t>
            </a:r>
          </a:p>
        </p:txBody>
      </p:sp>
    </p:spTree>
    <p:extLst>
      <p:ext uri="{BB962C8B-B14F-4D97-AF65-F5344CB8AC3E}">
        <p14:creationId xmlns:p14="http://schemas.microsoft.com/office/powerpoint/2010/main" val="314429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4"/>
            <a:ext cx="10515600" cy="1137999"/>
          </a:xfrm>
        </p:spPr>
        <p:txBody>
          <a:bodyPr>
            <a:normAutofit/>
          </a:bodyPr>
          <a:lstStyle/>
          <a:p>
            <a:r>
              <a:rPr lang="en-GB" sz="4000" dirty="0"/>
              <a:t>Orphan </a:t>
            </a:r>
            <a:r>
              <a:rPr lang="en-GB" sz="4000" dirty="0" smtClean="0"/>
              <a:t>record</a:t>
            </a:r>
            <a:r>
              <a:rPr lang="en-GB" dirty="0" smtClean="0"/>
              <a:t/>
            </a:r>
            <a:br>
              <a:rPr lang="en-GB" dirty="0" smtClean="0"/>
            </a:br>
            <a:r>
              <a:rPr lang="en-GB" sz="2000" dirty="0">
                <a:latin typeface="+mn-lt"/>
              </a:rPr>
              <a:t>Managers record orphans based on their name</a:t>
            </a:r>
            <a:r>
              <a:rPr lang="en-GB" sz="2000" dirty="0" smtClean="0">
                <a:latin typeface="+mn-lt"/>
              </a:rPr>
              <a:t>, gender, age, date </a:t>
            </a:r>
            <a:r>
              <a:rPr lang="en-GB" sz="2000" dirty="0">
                <a:latin typeface="+mn-lt"/>
              </a:rPr>
              <a:t>they </a:t>
            </a:r>
            <a:r>
              <a:rPr lang="en-GB" sz="2000" dirty="0" smtClean="0">
                <a:latin typeface="+mn-lt"/>
              </a:rPr>
              <a:t>arrived</a:t>
            </a:r>
            <a:endParaRPr lang="en-GB" dirty="0"/>
          </a:p>
        </p:txBody>
      </p:sp>
      <p:sp>
        <p:nvSpPr>
          <p:cNvPr id="3" name="Content Placeholder 2"/>
          <p:cNvSpPr>
            <a:spLocks noGrp="1"/>
          </p:cNvSpPr>
          <p:nvPr>
            <p:ph idx="1"/>
          </p:nvPr>
        </p:nvSpPr>
        <p:spPr>
          <a:xfrm>
            <a:off x="838200" y="2167003"/>
            <a:ext cx="10515600" cy="4009959"/>
          </a:xfrm>
        </p:spPr>
        <p:txBody>
          <a:bodyPr/>
          <a:lstStyle/>
          <a:p>
            <a:pPr marL="0" indent="0">
              <a:buNone/>
            </a:pPr>
            <a:r>
              <a:rPr lang="en-GB" dirty="0"/>
              <a:t> </a:t>
            </a:r>
          </a:p>
        </p:txBody>
      </p:sp>
      <p:pic>
        <p:nvPicPr>
          <p:cNvPr id="4" name="Picture 3" descr="C:\Users\Acer\Pictures\child.pg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0109" y="2674459"/>
            <a:ext cx="4572000" cy="2286000"/>
          </a:xfrm>
          <a:prstGeom prst="rect">
            <a:avLst/>
          </a:prstGeom>
          <a:noFill/>
          <a:ln>
            <a:noFill/>
          </a:ln>
        </p:spPr>
      </p:pic>
      <p:pic>
        <p:nvPicPr>
          <p:cNvPr id="5" name="Picture 4" descr="C:\Users\Acer\Pictures\Screenshot 2022-06-15 211819.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91561" y="2674459"/>
            <a:ext cx="4572000" cy="2286000"/>
          </a:xfrm>
          <a:prstGeom prst="rect">
            <a:avLst/>
          </a:prstGeom>
          <a:noFill/>
          <a:ln>
            <a:noFill/>
          </a:ln>
        </p:spPr>
      </p:pic>
      <p:sp>
        <p:nvSpPr>
          <p:cNvPr id="6" name="TextBox 5"/>
          <p:cNvSpPr txBox="1"/>
          <p:nvPr/>
        </p:nvSpPr>
        <p:spPr>
          <a:xfrm>
            <a:off x="2373722" y="5112960"/>
            <a:ext cx="1984774" cy="369332"/>
          </a:xfrm>
          <a:prstGeom prst="rect">
            <a:avLst/>
          </a:prstGeom>
          <a:noFill/>
        </p:spPr>
        <p:txBody>
          <a:bodyPr wrap="none" rtlCol="0">
            <a:spAutoFit/>
          </a:bodyPr>
          <a:lstStyle/>
          <a:p>
            <a:r>
              <a:rPr lang="en-US" dirty="0" smtClean="0"/>
              <a:t>Add Orphan record</a:t>
            </a:r>
            <a:endParaRPr lang="en-US" dirty="0"/>
          </a:p>
        </p:txBody>
      </p:sp>
      <p:sp>
        <p:nvSpPr>
          <p:cNvPr id="7" name="TextBox 6"/>
          <p:cNvSpPr txBox="1"/>
          <p:nvPr/>
        </p:nvSpPr>
        <p:spPr>
          <a:xfrm>
            <a:off x="7369609" y="5112960"/>
            <a:ext cx="3015904" cy="369332"/>
          </a:xfrm>
          <a:prstGeom prst="rect">
            <a:avLst/>
          </a:prstGeom>
          <a:noFill/>
        </p:spPr>
        <p:txBody>
          <a:bodyPr wrap="square" rtlCol="0">
            <a:spAutoFit/>
          </a:bodyPr>
          <a:lstStyle/>
          <a:p>
            <a:r>
              <a:rPr lang="en-US" dirty="0" smtClean="0"/>
              <a:t>Orphan Information Displayed</a:t>
            </a:r>
            <a:endParaRPr lang="en-US" dirty="0"/>
          </a:p>
        </p:txBody>
      </p:sp>
    </p:spTree>
    <p:extLst>
      <p:ext uri="{BB962C8B-B14F-4D97-AF65-F5344CB8AC3E}">
        <p14:creationId xmlns:p14="http://schemas.microsoft.com/office/powerpoint/2010/main" val="147745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50937"/>
            <a:ext cx="10515600" cy="1039660"/>
          </a:xfrm>
        </p:spPr>
        <p:txBody>
          <a:bodyPr>
            <a:normAutofit/>
          </a:bodyPr>
          <a:lstStyle/>
          <a:p>
            <a:r>
              <a:rPr lang="en-US" sz="4000" dirty="0"/>
              <a:t>Old age </a:t>
            </a:r>
            <a:r>
              <a:rPr lang="en-US" sz="4000" dirty="0" smtClean="0"/>
              <a:t>home </a:t>
            </a:r>
            <a:r>
              <a:rPr lang="en-GB" sz="4000" dirty="0" smtClean="0"/>
              <a:t>record</a:t>
            </a:r>
            <a:r>
              <a:rPr lang="en-GB" dirty="0" smtClean="0"/>
              <a:t/>
            </a:r>
            <a:br>
              <a:rPr lang="en-GB" dirty="0" smtClean="0"/>
            </a:br>
            <a:r>
              <a:rPr lang="en-GB" sz="2000" dirty="0">
                <a:latin typeface="+mn-lt"/>
              </a:rPr>
              <a:t>Managers record </a:t>
            </a:r>
            <a:r>
              <a:rPr lang="en-GB" sz="2000" dirty="0" smtClean="0">
                <a:latin typeface="+mn-lt"/>
              </a:rPr>
              <a:t>Old age resident members information along with their medical report</a:t>
            </a:r>
            <a:endParaRPr lang="en-GB" sz="4000" dirty="0"/>
          </a:p>
        </p:txBody>
      </p:sp>
      <p:sp>
        <p:nvSpPr>
          <p:cNvPr id="3" name="Content Placeholder 2"/>
          <p:cNvSpPr>
            <a:spLocks noGrp="1"/>
          </p:cNvSpPr>
          <p:nvPr>
            <p:ph idx="1"/>
          </p:nvPr>
        </p:nvSpPr>
        <p:spPr>
          <a:xfrm>
            <a:off x="838200" y="2167003"/>
            <a:ext cx="10515600" cy="4009959"/>
          </a:xfrm>
        </p:spPr>
        <p:txBody>
          <a:bodyPr/>
          <a:lstStyle/>
          <a:p>
            <a:pPr marL="0" indent="0">
              <a:buNone/>
            </a:pPr>
            <a:r>
              <a:rPr lang="en-GB" dirty="0"/>
              <a:t> </a:t>
            </a:r>
          </a:p>
        </p:txBody>
      </p:sp>
      <p:sp>
        <p:nvSpPr>
          <p:cNvPr id="6" name="TextBox 5"/>
          <p:cNvSpPr txBox="1"/>
          <p:nvPr/>
        </p:nvSpPr>
        <p:spPr>
          <a:xfrm>
            <a:off x="7611682" y="5614001"/>
            <a:ext cx="2155975" cy="369332"/>
          </a:xfrm>
          <a:prstGeom prst="rect">
            <a:avLst/>
          </a:prstGeom>
          <a:noFill/>
        </p:spPr>
        <p:txBody>
          <a:bodyPr wrap="none" rtlCol="0">
            <a:spAutoFit/>
          </a:bodyPr>
          <a:lstStyle/>
          <a:p>
            <a:r>
              <a:rPr lang="en-US" dirty="0"/>
              <a:t>Old age home record</a:t>
            </a:r>
          </a:p>
        </p:txBody>
      </p:sp>
      <p:sp>
        <p:nvSpPr>
          <p:cNvPr id="7" name="TextBox 6"/>
          <p:cNvSpPr txBox="1"/>
          <p:nvPr/>
        </p:nvSpPr>
        <p:spPr>
          <a:xfrm>
            <a:off x="2388108" y="5614001"/>
            <a:ext cx="2127202" cy="369332"/>
          </a:xfrm>
          <a:prstGeom prst="rect">
            <a:avLst/>
          </a:prstGeom>
          <a:noFill/>
        </p:spPr>
        <p:txBody>
          <a:bodyPr wrap="square" rtlCol="0">
            <a:spAutoFit/>
          </a:bodyPr>
          <a:lstStyle/>
          <a:p>
            <a:r>
              <a:rPr lang="en-GB" dirty="0" smtClean="0"/>
              <a:t>Collect Information</a:t>
            </a:r>
            <a:endParaRPr lang="en-US" dirty="0"/>
          </a:p>
        </p:txBody>
      </p:sp>
      <p:pic>
        <p:nvPicPr>
          <p:cNvPr id="8" name="Picture 7" descr="C:\Users\Acer\Pictures\oldr.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5070" y="2256840"/>
            <a:ext cx="5029200" cy="3200400"/>
          </a:xfrm>
          <a:prstGeom prst="rect">
            <a:avLst/>
          </a:prstGeom>
          <a:noFill/>
          <a:ln>
            <a:noFill/>
          </a:ln>
        </p:spPr>
      </p:pic>
      <p:pic>
        <p:nvPicPr>
          <p:cNvPr id="9" name="Picture 8" descr="C:\Users\Acer\Pictures\old.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7109" y="2256840"/>
            <a:ext cx="5029200" cy="3200400"/>
          </a:xfrm>
          <a:prstGeom prst="rect">
            <a:avLst/>
          </a:prstGeom>
          <a:noFill/>
          <a:ln>
            <a:noFill/>
          </a:ln>
        </p:spPr>
      </p:pic>
    </p:spTree>
    <p:extLst>
      <p:ext uri="{BB962C8B-B14F-4D97-AF65-F5344CB8AC3E}">
        <p14:creationId xmlns:p14="http://schemas.microsoft.com/office/powerpoint/2010/main" val="2013456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513568"/>
            <a:ext cx="10673220" cy="1164920"/>
          </a:xfrm>
        </p:spPr>
        <p:txBody>
          <a:bodyPr>
            <a:normAutofit fontScale="90000"/>
          </a:bodyPr>
          <a:lstStyle/>
          <a:p>
            <a:r>
              <a:rPr lang="en-GB" dirty="0" smtClean="0"/>
              <a:t>Provide </a:t>
            </a:r>
            <a:r>
              <a:rPr lang="en-GB" dirty="0"/>
              <a:t>food and shelter for </a:t>
            </a:r>
            <a:r>
              <a:rPr lang="en-GB" dirty="0" smtClean="0"/>
              <a:t>orphan</a:t>
            </a:r>
            <a:br>
              <a:rPr lang="en-GB" dirty="0" smtClean="0"/>
            </a:br>
            <a:r>
              <a:rPr lang="en-US" sz="2200" dirty="0">
                <a:latin typeface="+mn-lt"/>
              </a:rPr>
              <a:t>Admin can make </a:t>
            </a:r>
            <a:r>
              <a:rPr lang="en-US" sz="2200" dirty="0" smtClean="0">
                <a:latin typeface="+mn-lt"/>
              </a:rPr>
              <a:t>list, edit </a:t>
            </a:r>
            <a:r>
              <a:rPr lang="en-US" sz="2200" dirty="0">
                <a:latin typeface="+mn-lt"/>
              </a:rPr>
              <a:t>any </a:t>
            </a:r>
            <a:r>
              <a:rPr lang="en-US" sz="2200" dirty="0" smtClean="0">
                <a:latin typeface="+mn-lt"/>
              </a:rPr>
              <a:t>requirement </a:t>
            </a:r>
            <a:r>
              <a:rPr lang="en-US" sz="2200" dirty="0">
                <a:latin typeface="+mn-lt"/>
              </a:rPr>
              <a:t>for orphanage </a:t>
            </a:r>
            <a:r>
              <a:rPr lang="en-US" sz="2200" dirty="0" smtClean="0">
                <a:latin typeface="+mn-lt"/>
              </a:rPr>
              <a:t>needs, </a:t>
            </a:r>
            <a:br>
              <a:rPr lang="en-US" sz="2200" dirty="0" smtClean="0">
                <a:latin typeface="+mn-lt"/>
              </a:rPr>
            </a:br>
            <a:r>
              <a:rPr lang="en-US" sz="2200" dirty="0" smtClean="0">
                <a:latin typeface="+mn-lt"/>
              </a:rPr>
              <a:t>admin can view </a:t>
            </a:r>
            <a:r>
              <a:rPr lang="en-US" sz="2200" dirty="0">
                <a:latin typeface="+mn-lt"/>
              </a:rPr>
              <a:t>specific </a:t>
            </a:r>
            <a:r>
              <a:rPr lang="en-US" sz="2200" dirty="0" smtClean="0">
                <a:latin typeface="+mn-lt"/>
              </a:rPr>
              <a:t>product donor</a:t>
            </a:r>
            <a:endParaRPr lang="en-US" sz="2000" dirty="0">
              <a:latin typeface="+mn-lt"/>
            </a:endParaRPr>
          </a:p>
        </p:txBody>
      </p:sp>
      <p:sp>
        <p:nvSpPr>
          <p:cNvPr id="3" name="Content Placeholder 2"/>
          <p:cNvSpPr>
            <a:spLocks noGrp="1"/>
          </p:cNvSpPr>
          <p:nvPr>
            <p:ph idx="1"/>
          </p:nvPr>
        </p:nvSpPr>
        <p:spPr>
          <a:xfrm>
            <a:off x="838200" y="1853853"/>
            <a:ext cx="10515600" cy="4708530"/>
          </a:xfrm>
        </p:spPr>
        <p:txBody>
          <a:bodyPr/>
          <a:lstStyle/>
          <a:p>
            <a:pPr marL="0" indent="0">
              <a:buNone/>
            </a:pPr>
            <a:r>
              <a:rPr lang="en-GB" dirty="0"/>
              <a:t> </a:t>
            </a:r>
          </a:p>
        </p:txBody>
      </p:sp>
      <p:sp>
        <p:nvSpPr>
          <p:cNvPr id="7" name="TextBox 6"/>
          <p:cNvSpPr txBox="1"/>
          <p:nvPr/>
        </p:nvSpPr>
        <p:spPr>
          <a:xfrm>
            <a:off x="2822826" y="4168576"/>
            <a:ext cx="1343349" cy="369332"/>
          </a:xfrm>
          <a:prstGeom prst="rect">
            <a:avLst/>
          </a:prstGeom>
          <a:noFill/>
        </p:spPr>
        <p:txBody>
          <a:bodyPr wrap="square" rtlCol="0">
            <a:spAutoFit/>
          </a:bodyPr>
          <a:lstStyle/>
          <a:p>
            <a:r>
              <a:rPr lang="en-US" dirty="0"/>
              <a:t>Product List</a:t>
            </a:r>
          </a:p>
        </p:txBody>
      </p:sp>
      <p:pic>
        <p:nvPicPr>
          <p:cNvPr id="10" name="Picture 9"/>
          <p:cNvPicPr/>
          <p:nvPr/>
        </p:nvPicPr>
        <p:blipFill>
          <a:blip r:embed="rId2"/>
          <a:stretch>
            <a:fillRect/>
          </a:stretch>
        </p:blipFill>
        <p:spPr>
          <a:xfrm>
            <a:off x="979901" y="2339776"/>
            <a:ext cx="5029200" cy="1828800"/>
          </a:xfrm>
          <a:prstGeom prst="rect">
            <a:avLst/>
          </a:prstGeom>
        </p:spPr>
      </p:pic>
      <p:pic>
        <p:nvPicPr>
          <p:cNvPr id="11" name="Picture 10" descr="C:\Users\Acer\Pictures\donet\add product.png"/>
          <p:cNvPicPr/>
          <p:nvPr/>
        </p:nvPicPr>
        <p:blipFill>
          <a:blip r:embed="rId3">
            <a:extLst>
              <a:ext uri="{28A0092B-C50C-407E-A947-70E740481C1C}">
                <a14:useLocalDpi xmlns:a14="http://schemas.microsoft.com/office/drawing/2010/main" val="0"/>
              </a:ext>
            </a:extLst>
          </a:blip>
          <a:srcRect/>
          <a:stretch>
            <a:fillRect/>
          </a:stretch>
        </p:blipFill>
        <p:spPr bwMode="auto">
          <a:xfrm>
            <a:off x="6683869" y="2339776"/>
            <a:ext cx="5029200" cy="1828800"/>
          </a:xfrm>
          <a:prstGeom prst="rect">
            <a:avLst/>
          </a:prstGeom>
          <a:noFill/>
          <a:ln>
            <a:noFill/>
          </a:ln>
        </p:spPr>
      </p:pic>
      <p:sp>
        <p:nvSpPr>
          <p:cNvPr id="4" name="TextBox 3"/>
          <p:cNvSpPr txBox="1"/>
          <p:nvPr/>
        </p:nvSpPr>
        <p:spPr>
          <a:xfrm>
            <a:off x="8523700" y="4168576"/>
            <a:ext cx="1349537" cy="369332"/>
          </a:xfrm>
          <a:prstGeom prst="rect">
            <a:avLst/>
          </a:prstGeom>
          <a:noFill/>
        </p:spPr>
        <p:txBody>
          <a:bodyPr wrap="none" rtlCol="0">
            <a:spAutoFit/>
          </a:bodyPr>
          <a:lstStyle/>
          <a:p>
            <a:r>
              <a:rPr lang="en-US" dirty="0"/>
              <a:t>Add Product</a:t>
            </a:r>
          </a:p>
        </p:txBody>
      </p:sp>
    </p:spTree>
    <p:extLst>
      <p:ext uri="{BB962C8B-B14F-4D97-AF65-F5344CB8AC3E}">
        <p14:creationId xmlns:p14="http://schemas.microsoft.com/office/powerpoint/2010/main" val="183803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440497"/>
            <a:ext cx="10515600" cy="924280"/>
          </a:xfrm>
        </p:spPr>
        <p:txBody>
          <a:bodyPr/>
          <a:lstStyle/>
          <a:p>
            <a:r>
              <a:rPr lang="en-US" dirty="0" smtClean="0"/>
              <a:t>Nusrat Jahan Amy</a:t>
            </a:r>
            <a:endParaRPr lang="en-GB" dirty="0"/>
          </a:p>
        </p:txBody>
      </p:sp>
      <p:sp>
        <p:nvSpPr>
          <p:cNvPr id="3" name="Text Placeholder 2"/>
          <p:cNvSpPr>
            <a:spLocks noGrp="1"/>
          </p:cNvSpPr>
          <p:nvPr>
            <p:ph type="body" idx="1"/>
          </p:nvPr>
        </p:nvSpPr>
        <p:spPr>
          <a:xfrm>
            <a:off x="831850" y="1528549"/>
            <a:ext cx="10515600" cy="4561101"/>
          </a:xfrm>
        </p:spPr>
        <p:txBody>
          <a:bodyPr>
            <a:normAutofit/>
          </a:bodyPr>
          <a:lstStyle/>
          <a:p>
            <a:r>
              <a:rPr lang="en-US" b="1" dirty="0" smtClean="0">
                <a:solidFill>
                  <a:schemeClr val="tx1"/>
                </a:solidFill>
              </a:rPr>
              <a:t>Completed Works</a:t>
            </a:r>
          </a:p>
          <a:p>
            <a:pPr marL="342900" indent="-342900">
              <a:buFont typeface="Arial" panose="020B0604020202020204" pitchFamily="34" charset="0"/>
              <a:buChar char="•"/>
            </a:pPr>
            <a:r>
              <a:rPr lang="en-US" dirty="0" smtClean="0">
                <a:solidFill>
                  <a:schemeClr val="tx1"/>
                </a:solidFill>
              </a:rPr>
              <a:t>Blood donation service</a:t>
            </a:r>
          </a:p>
          <a:p>
            <a:pPr marL="342900" indent="-342900">
              <a:buFont typeface="Arial" panose="020B0604020202020204" pitchFamily="34" charset="0"/>
              <a:buChar char="•"/>
            </a:pPr>
            <a:r>
              <a:rPr lang="en-GB" dirty="0" smtClean="0">
                <a:solidFill>
                  <a:schemeClr val="tx1"/>
                </a:solidFill>
              </a:rPr>
              <a:t>Medicine donation service</a:t>
            </a:r>
          </a:p>
          <a:p>
            <a:pPr marL="342900" indent="-342900">
              <a:buFont typeface="Arial" panose="020B0604020202020204" pitchFamily="34" charset="0"/>
              <a:buChar char="•"/>
            </a:pPr>
            <a:r>
              <a:rPr lang="en-GB" dirty="0" smtClean="0">
                <a:solidFill>
                  <a:schemeClr val="tx1"/>
                </a:solidFill>
              </a:rPr>
              <a:t>Hospital facilities service</a:t>
            </a:r>
          </a:p>
          <a:p>
            <a:pPr marL="342900" indent="-342900">
              <a:buFont typeface="Arial" panose="020B0604020202020204" pitchFamily="34" charset="0"/>
              <a:buChar char="•"/>
            </a:pPr>
            <a:r>
              <a:rPr lang="en-GB" dirty="0" smtClean="0">
                <a:solidFill>
                  <a:schemeClr val="tx1"/>
                </a:solidFill>
              </a:rPr>
              <a:t>Admin dashboard</a:t>
            </a:r>
          </a:p>
        </p:txBody>
      </p:sp>
    </p:spTree>
    <p:extLst>
      <p:ext uri="{BB962C8B-B14F-4D97-AF65-F5344CB8AC3E}">
        <p14:creationId xmlns:p14="http://schemas.microsoft.com/office/powerpoint/2010/main" val="2267647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213154"/>
          </a:xfrm>
        </p:spPr>
        <p:txBody>
          <a:bodyPr>
            <a:normAutofit/>
          </a:bodyPr>
          <a:lstStyle/>
          <a:p>
            <a:pPr marL="342900" indent="-342900"/>
            <a:r>
              <a:rPr lang="en-US" sz="4000" dirty="0"/>
              <a:t>Blood donation </a:t>
            </a:r>
            <a:r>
              <a:rPr lang="en-US" sz="4000" dirty="0" smtClean="0"/>
              <a:t>service </a:t>
            </a:r>
            <a:br>
              <a:rPr lang="en-US" sz="4000" dirty="0" smtClean="0"/>
            </a:br>
            <a:r>
              <a:rPr lang="en-US" sz="2000" dirty="0" smtClean="0">
                <a:latin typeface="+mn-lt"/>
              </a:rPr>
              <a:t>User </a:t>
            </a:r>
            <a:r>
              <a:rPr lang="en-US" sz="2000" dirty="0" smtClean="0">
                <a:latin typeface="+mn-lt"/>
              </a:rPr>
              <a:t>can visit and donate blood for orphan </a:t>
            </a:r>
            <a:endParaRPr lang="en-US" sz="2000" dirty="0">
              <a:latin typeface="+mn-lt"/>
            </a:endParaRPr>
          </a:p>
        </p:txBody>
      </p:sp>
      <p:sp>
        <p:nvSpPr>
          <p:cNvPr id="3" name="Content Placeholder 2"/>
          <p:cNvSpPr>
            <a:spLocks noGrp="1"/>
          </p:cNvSpPr>
          <p:nvPr>
            <p:ph idx="1"/>
          </p:nvPr>
        </p:nvSpPr>
        <p:spPr>
          <a:xfrm>
            <a:off x="838200" y="1728591"/>
            <a:ext cx="10515600" cy="4448371"/>
          </a:xfrm>
        </p:spPr>
        <p:txBody>
          <a:bodyPr/>
          <a:lstStyle/>
          <a:p>
            <a:pPr marL="0" indent="0">
              <a:buNone/>
            </a:pPr>
            <a:r>
              <a:rPr lang="en-GB" dirty="0" smtClean="0"/>
              <a:t>  </a:t>
            </a:r>
            <a:endParaRPr lang="en-GB" dirty="0"/>
          </a:p>
        </p:txBody>
      </p:sp>
      <p:sp>
        <p:nvSpPr>
          <p:cNvPr id="6" name="TextBox 5"/>
          <p:cNvSpPr txBox="1"/>
          <p:nvPr/>
        </p:nvSpPr>
        <p:spPr>
          <a:xfrm>
            <a:off x="2257988" y="4855776"/>
            <a:ext cx="2530436" cy="369332"/>
          </a:xfrm>
          <a:prstGeom prst="rect">
            <a:avLst/>
          </a:prstGeom>
          <a:noFill/>
        </p:spPr>
        <p:txBody>
          <a:bodyPr wrap="none" rtlCol="0">
            <a:spAutoFit/>
          </a:bodyPr>
          <a:lstStyle/>
          <a:p>
            <a:r>
              <a:rPr lang="en-US" dirty="0"/>
              <a:t>Blood donate homepage</a:t>
            </a:r>
          </a:p>
        </p:txBody>
      </p:sp>
      <p:pic>
        <p:nvPicPr>
          <p:cNvPr id="7" name="Picture 6" descr="C:\Users\Acer\Downloads\WhatsApp Image 2023-01-23 at 9.26.33 AM.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8606" y="2333938"/>
            <a:ext cx="5029200" cy="2468880"/>
          </a:xfrm>
          <a:prstGeom prst="rect">
            <a:avLst/>
          </a:prstGeom>
          <a:noFill/>
          <a:ln>
            <a:noFill/>
          </a:ln>
        </p:spPr>
      </p:pic>
      <p:pic>
        <p:nvPicPr>
          <p:cNvPr id="8" name="Picture 7" descr="C:\Users\Acer\Downloads\WhatsApp Image 2023-01-23 at 9.26.36 AM.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4486" y="2333938"/>
            <a:ext cx="5029200" cy="2468880"/>
          </a:xfrm>
          <a:prstGeom prst="rect">
            <a:avLst/>
          </a:prstGeom>
          <a:noFill/>
          <a:ln>
            <a:noFill/>
          </a:ln>
        </p:spPr>
      </p:pic>
      <p:sp>
        <p:nvSpPr>
          <p:cNvPr id="5" name="TextBox 4"/>
          <p:cNvSpPr txBox="1"/>
          <p:nvPr/>
        </p:nvSpPr>
        <p:spPr>
          <a:xfrm>
            <a:off x="7249249" y="4855776"/>
            <a:ext cx="3019673" cy="369332"/>
          </a:xfrm>
          <a:prstGeom prst="rect">
            <a:avLst/>
          </a:prstGeom>
          <a:noFill/>
        </p:spPr>
        <p:txBody>
          <a:bodyPr wrap="none" rtlCol="0">
            <a:spAutoFit/>
          </a:bodyPr>
          <a:lstStyle/>
          <a:p>
            <a:r>
              <a:rPr lang="en-US" dirty="0"/>
              <a:t>Registration for Donate Blood</a:t>
            </a:r>
          </a:p>
        </p:txBody>
      </p:sp>
    </p:spTree>
    <p:extLst>
      <p:ext uri="{BB962C8B-B14F-4D97-AF65-F5344CB8AC3E}">
        <p14:creationId xmlns:p14="http://schemas.microsoft.com/office/powerpoint/2010/main" val="18411978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2947</TotalTime>
  <Words>531</Words>
  <Application>Microsoft Office PowerPoint</Application>
  <PresentationFormat>Custom</PresentationFormat>
  <Paragraphs>216</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Charity Foundation (for CSE 402 at 29-01-2023)</vt:lpstr>
      <vt:lpstr>    </vt:lpstr>
      <vt:lpstr>Humayra Shirin Mony</vt:lpstr>
      <vt:lpstr>Registration/Login Unregistered users can register. Registered users can login through the login page</vt:lpstr>
      <vt:lpstr>Orphan record Managers record orphans based on their name, gender, age, date they arrived</vt:lpstr>
      <vt:lpstr>Old age home record Managers record Old age resident members information along with their medical report</vt:lpstr>
      <vt:lpstr>Provide food and shelter for orphan Admin can make list, edit any requirement for orphanage needs,  admin can view specific product donor</vt:lpstr>
      <vt:lpstr>Nusrat Jahan Amy</vt:lpstr>
      <vt:lpstr>Blood donation service  User can visit and donate blood for orphan </vt:lpstr>
      <vt:lpstr>Medicine donation service User can visit medicines donate page for donate medicines.</vt:lpstr>
      <vt:lpstr>Hospital facilities service User can visit hospital facility donate page, donate hospital facility then fill-up registration page</vt:lpstr>
      <vt:lpstr>Admin Dashboard This is the admin landing page. Here Admin has recordings of staff description, worker’s information, and visitations, all details about the organization, sign in further dashboard page, view worker information, view staff details.</vt:lpstr>
      <vt:lpstr>Moriom Akter Chowdhury</vt:lpstr>
      <vt:lpstr>Landing Page Consists of several subsections- blog page, gallery, event, contact page.</vt:lpstr>
      <vt:lpstr>Blog Section Admin will create and manage post in blog section, user will view those.</vt:lpstr>
      <vt:lpstr>Event Organization Manager can create, update, delete an event and assign a coordinator to manage those event.</vt:lpstr>
      <vt:lpstr> </vt:lpstr>
      <vt:lpstr>Humayra Shirin Mony</vt:lpstr>
      <vt:lpstr>Product donation and manage product record Donor will be able to donate and record will be stored here</vt:lpstr>
      <vt:lpstr>Chat box Admin can chat only admin staff, manager, volunteer, legal advisor.</vt:lpstr>
      <vt:lpstr>Create job post Admin will create job post according to vacancy, manage application, view applicant details</vt:lpstr>
      <vt:lpstr>Job applying User can check jobs details, apply, upload cv in drop box. Admin can check cv, accept or reject.</vt:lpstr>
      <vt:lpstr>Child sponsorship Admin can add child information,  their requirement list, donation and sponsor list.  Here people sponsor for children. Admin can view detail of sponsor list.</vt:lpstr>
      <vt:lpstr>Nusrat Jahan Amy</vt:lpstr>
      <vt:lpstr>Child adoption Admin can sign in and user can view this page. User can adopted a child then fill up all legal information, admin can view and accept/reject  adoption request, view details information</vt:lpstr>
      <vt:lpstr>Visitors appointment User can visit then fill-up appointment form, Admin can view user visitor page </vt:lpstr>
      <vt:lpstr>Orphanage expense tracking The manager should track expenses at the orphanage centre, and should have a requisition form of items required by the Orphanage centre.</vt:lpstr>
      <vt:lpstr>Donation Tracking Admin has tracked all expenses and records of donations</vt:lpstr>
      <vt:lpstr>Provide orphan education Student class information, edit information ,class routine, attendance</vt:lpstr>
      <vt:lpstr>Provide orphan education Student class information, edit information ,class routine, attendance</vt:lpstr>
      <vt:lpstr>Provide orphan education Student class information, edit information ,class routine, attendance.</vt:lpstr>
      <vt:lpstr>Moriom Akter Chowdhury</vt:lpstr>
      <vt:lpstr>Event Management Assigned coordinator will be able to share event information with user. Create a volunteer team, budgeting for the event.</vt:lpstr>
      <vt:lpstr>Join as Volunteer User can send request to work as volunteer in an event and event coordinator can  accept/reject his request</vt:lpstr>
      <vt:lpstr>Search bar Here user can search for required information.</vt:lpstr>
      <vt:lpstr>Loan Management Collect information about client. Share this Information with manager . Manager can accept/reject loan request, disburse and collect loan from approved client.</vt:lpstr>
      <vt:lpstr>Loan Management Collect information about client. Share this Information with manager, disburse and collect loan from approved client. Manager can accept/reject loan request.</vt:lpstr>
      <vt:lpstr>Payment System Transection will be  through this payment system</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Demo Project Name  (for CSE 402 at 29-07-2021)</dc:title>
  <dc:creator>Shahadat Hussain Parvez</dc:creator>
  <cp:lastModifiedBy>LENOVO</cp:lastModifiedBy>
  <cp:revision>116</cp:revision>
  <dcterms:created xsi:type="dcterms:W3CDTF">2022-11-01T08:07:04Z</dcterms:created>
  <dcterms:modified xsi:type="dcterms:W3CDTF">2023-01-30T19:07:36Z</dcterms:modified>
</cp:coreProperties>
</file>